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12" r:id="rId1"/>
  </p:sldMasterIdLst>
  <p:notesMasterIdLst>
    <p:notesMasterId r:id="rId191"/>
  </p:notesMasterIdLst>
  <p:handoutMasterIdLst>
    <p:handoutMasterId r:id="rId192"/>
  </p:handoutMasterIdLst>
  <p:sldIdLst>
    <p:sldId id="256" r:id="rId2"/>
    <p:sldId id="375" r:id="rId3"/>
    <p:sldId id="644" r:id="rId4"/>
    <p:sldId id="711" r:id="rId5"/>
    <p:sldId id="706" r:id="rId6"/>
    <p:sldId id="707" r:id="rId7"/>
    <p:sldId id="724" r:id="rId8"/>
    <p:sldId id="712" r:id="rId9"/>
    <p:sldId id="678" r:id="rId10"/>
    <p:sldId id="725" r:id="rId11"/>
    <p:sldId id="726" r:id="rId12"/>
    <p:sldId id="976" r:id="rId13"/>
    <p:sldId id="747" r:id="rId14"/>
    <p:sldId id="748" r:id="rId15"/>
    <p:sldId id="749" r:id="rId16"/>
    <p:sldId id="750" r:id="rId17"/>
    <p:sldId id="753" r:id="rId18"/>
    <p:sldId id="776" r:id="rId19"/>
    <p:sldId id="777" r:id="rId20"/>
    <p:sldId id="778" r:id="rId21"/>
    <p:sldId id="779" r:id="rId22"/>
    <p:sldId id="746" r:id="rId23"/>
    <p:sldId id="787" r:id="rId24"/>
    <p:sldId id="786" r:id="rId25"/>
    <p:sldId id="788" r:id="rId26"/>
    <p:sldId id="785" r:id="rId27"/>
    <p:sldId id="713" r:id="rId28"/>
    <p:sldId id="775" r:id="rId29"/>
    <p:sldId id="781" r:id="rId30"/>
    <p:sldId id="782" r:id="rId31"/>
    <p:sldId id="783" r:id="rId32"/>
    <p:sldId id="697" r:id="rId33"/>
    <p:sldId id="698" r:id="rId34"/>
    <p:sldId id="699" r:id="rId35"/>
    <p:sldId id="700" r:id="rId36"/>
    <p:sldId id="701" r:id="rId37"/>
    <p:sldId id="703" r:id="rId38"/>
    <p:sldId id="784" r:id="rId39"/>
    <p:sldId id="514" r:id="rId40"/>
    <p:sldId id="780" r:id="rId41"/>
    <p:sldId id="508" r:id="rId42"/>
    <p:sldId id="673" r:id="rId43"/>
    <p:sldId id="677" r:id="rId44"/>
    <p:sldId id="664" r:id="rId45"/>
    <p:sldId id="589" r:id="rId46"/>
    <p:sldId id="593" r:id="rId47"/>
    <p:sldId id="596" r:id="rId48"/>
    <p:sldId id="598" r:id="rId49"/>
    <p:sldId id="600" r:id="rId50"/>
    <p:sldId id="727" r:id="rId51"/>
    <p:sldId id="790" r:id="rId52"/>
    <p:sldId id="981" r:id="rId53"/>
    <p:sldId id="791" r:id="rId54"/>
    <p:sldId id="792" r:id="rId55"/>
    <p:sldId id="793" r:id="rId56"/>
    <p:sldId id="977" r:id="rId57"/>
    <p:sldId id="795" r:id="rId58"/>
    <p:sldId id="799" r:id="rId59"/>
    <p:sldId id="800" r:id="rId60"/>
    <p:sldId id="801" r:id="rId61"/>
    <p:sldId id="802" r:id="rId62"/>
    <p:sldId id="803" r:id="rId63"/>
    <p:sldId id="804" r:id="rId64"/>
    <p:sldId id="805" r:id="rId65"/>
    <p:sldId id="807" r:id="rId66"/>
    <p:sldId id="808" r:id="rId67"/>
    <p:sldId id="810" r:id="rId68"/>
    <p:sldId id="811" r:id="rId69"/>
    <p:sldId id="812" r:id="rId70"/>
    <p:sldId id="813" r:id="rId71"/>
    <p:sldId id="815" r:id="rId72"/>
    <p:sldId id="816" r:id="rId73"/>
    <p:sldId id="817" r:id="rId74"/>
    <p:sldId id="818" r:id="rId75"/>
    <p:sldId id="820" r:id="rId76"/>
    <p:sldId id="822" r:id="rId77"/>
    <p:sldId id="823" r:id="rId78"/>
    <p:sldId id="824" r:id="rId79"/>
    <p:sldId id="825" r:id="rId80"/>
    <p:sldId id="826" r:id="rId81"/>
    <p:sldId id="827" r:id="rId82"/>
    <p:sldId id="828" r:id="rId83"/>
    <p:sldId id="829" r:id="rId84"/>
    <p:sldId id="831" r:id="rId85"/>
    <p:sldId id="832" r:id="rId86"/>
    <p:sldId id="833" r:id="rId87"/>
    <p:sldId id="834" r:id="rId88"/>
    <p:sldId id="835" r:id="rId89"/>
    <p:sldId id="836" r:id="rId90"/>
    <p:sldId id="837" r:id="rId91"/>
    <p:sldId id="838" r:id="rId92"/>
    <p:sldId id="839" r:id="rId93"/>
    <p:sldId id="840" r:id="rId94"/>
    <p:sldId id="841" r:id="rId95"/>
    <p:sldId id="842" r:id="rId96"/>
    <p:sldId id="843" r:id="rId97"/>
    <p:sldId id="844" r:id="rId98"/>
    <p:sldId id="845" r:id="rId99"/>
    <p:sldId id="846" r:id="rId100"/>
    <p:sldId id="848" r:id="rId101"/>
    <p:sldId id="849" r:id="rId102"/>
    <p:sldId id="850" r:id="rId103"/>
    <p:sldId id="851" r:id="rId104"/>
    <p:sldId id="852" r:id="rId105"/>
    <p:sldId id="853" r:id="rId106"/>
    <p:sldId id="854" r:id="rId107"/>
    <p:sldId id="855" r:id="rId108"/>
    <p:sldId id="856" r:id="rId109"/>
    <p:sldId id="857" r:id="rId110"/>
    <p:sldId id="858" r:id="rId111"/>
    <p:sldId id="859" r:id="rId112"/>
    <p:sldId id="860" r:id="rId113"/>
    <p:sldId id="861" r:id="rId114"/>
    <p:sldId id="862" r:id="rId115"/>
    <p:sldId id="864" r:id="rId116"/>
    <p:sldId id="865" r:id="rId117"/>
    <p:sldId id="866" r:id="rId118"/>
    <p:sldId id="868" r:id="rId119"/>
    <p:sldId id="869" r:id="rId120"/>
    <p:sldId id="871" r:id="rId121"/>
    <p:sldId id="872" r:id="rId122"/>
    <p:sldId id="873" r:id="rId123"/>
    <p:sldId id="875" r:id="rId124"/>
    <p:sldId id="876" r:id="rId125"/>
    <p:sldId id="877" r:id="rId126"/>
    <p:sldId id="879" r:id="rId127"/>
    <p:sldId id="881" r:id="rId128"/>
    <p:sldId id="884" r:id="rId129"/>
    <p:sldId id="886" r:id="rId130"/>
    <p:sldId id="978" r:id="rId131"/>
    <p:sldId id="894" r:id="rId132"/>
    <p:sldId id="895" r:id="rId133"/>
    <p:sldId id="896" r:id="rId134"/>
    <p:sldId id="897" r:id="rId135"/>
    <p:sldId id="898" r:id="rId136"/>
    <p:sldId id="900" r:id="rId137"/>
    <p:sldId id="901" r:id="rId138"/>
    <p:sldId id="903" r:id="rId139"/>
    <p:sldId id="905" r:id="rId140"/>
    <p:sldId id="912" r:id="rId141"/>
    <p:sldId id="914" r:id="rId142"/>
    <p:sldId id="919" r:id="rId143"/>
    <p:sldId id="926" r:id="rId144"/>
    <p:sldId id="927" r:id="rId145"/>
    <p:sldId id="929" r:id="rId146"/>
    <p:sldId id="931" r:id="rId147"/>
    <p:sldId id="932" r:id="rId148"/>
    <p:sldId id="936" r:id="rId149"/>
    <p:sldId id="937" r:id="rId150"/>
    <p:sldId id="939" r:id="rId151"/>
    <p:sldId id="947" r:id="rId152"/>
    <p:sldId id="951" r:id="rId153"/>
    <p:sldId id="952" r:id="rId154"/>
    <p:sldId id="953" r:id="rId155"/>
    <p:sldId id="962" r:id="rId156"/>
    <p:sldId id="964" r:id="rId157"/>
    <p:sldId id="965" r:id="rId158"/>
    <p:sldId id="966" r:id="rId159"/>
    <p:sldId id="968" r:id="rId160"/>
    <p:sldId id="969" r:id="rId161"/>
    <p:sldId id="970" r:id="rId162"/>
    <p:sldId id="972" r:id="rId163"/>
    <p:sldId id="973" r:id="rId164"/>
    <p:sldId id="745" r:id="rId165"/>
    <p:sldId id="715" r:id="rId166"/>
    <p:sldId id="730" r:id="rId167"/>
    <p:sldId id="731" r:id="rId168"/>
    <p:sldId id="732" r:id="rId169"/>
    <p:sldId id="733" r:id="rId170"/>
    <p:sldId id="734" r:id="rId171"/>
    <p:sldId id="735" r:id="rId172"/>
    <p:sldId id="736" r:id="rId173"/>
    <p:sldId id="737" r:id="rId174"/>
    <p:sldId id="738" r:id="rId175"/>
    <p:sldId id="739" r:id="rId176"/>
    <p:sldId id="740" r:id="rId177"/>
    <p:sldId id="741" r:id="rId178"/>
    <p:sldId id="742" r:id="rId179"/>
    <p:sldId id="743" r:id="rId180"/>
    <p:sldId id="744" r:id="rId181"/>
    <p:sldId id="723" r:id="rId182"/>
    <p:sldId id="768" r:id="rId183"/>
    <p:sldId id="769" r:id="rId184"/>
    <p:sldId id="770" r:id="rId185"/>
    <p:sldId id="771" r:id="rId186"/>
    <p:sldId id="772" r:id="rId187"/>
    <p:sldId id="773" r:id="rId188"/>
    <p:sldId id="774" r:id="rId189"/>
    <p:sldId id="980" r:id="rId19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521415D9-36F7-43E2-AB2F-B90AF26B5E84}">
      <p14:sectionLst xmlns:p14="http://schemas.microsoft.com/office/powerpoint/2010/main">
        <p14:section name="未命名的章節" id="{50EB6B67-0212-4755-9635-CDBD10BB3416}">
          <p14:sldIdLst>
            <p14:sldId id="256"/>
          </p14:sldIdLst>
        </p14:section>
        <p14:section name="未命名的章節" id="{0E80553F-7B50-420D-829B-DDB4B81CD332}">
          <p14:sldIdLst>
            <p14:sldId id="375"/>
          </p14:sldIdLst>
        </p14:section>
        <p14:section name="未命名的章節" id="{5521F601-509A-4805-9D59-FDC572C23755}">
          <p14:sldIdLst>
            <p14:sldId id="644"/>
            <p14:sldId id="711"/>
            <p14:sldId id="706"/>
            <p14:sldId id="707"/>
            <p14:sldId id="724"/>
            <p14:sldId id="712"/>
            <p14:sldId id="678"/>
            <p14:sldId id="725"/>
            <p14:sldId id="726"/>
            <p14:sldId id="976"/>
            <p14:sldId id="747"/>
            <p14:sldId id="748"/>
            <p14:sldId id="749"/>
            <p14:sldId id="750"/>
            <p14:sldId id="753"/>
            <p14:sldId id="776"/>
            <p14:sldId id="777"/>
            <p14:sldId id="778"/>
            <p14:sldId id="779"/>
            <p14:sldId id="746"/>
            <p14:sldId id="787"/>
            <p14:sldId id="786"/>
            <p14:sldId id="788"/>
            <p14:sldId id="785"/>
            <p14:sldId id="713"/>
            <p14:sldId id="775"/>
            <p14:sldId id="781"/>
            <p14:sldId id="782"/>
            <p14:sldId id="783"/>
            <p14:sldId id="697"/>
            <p14:sldId id="698"/>
            <p14:sldId id="699"/>
            <p14:sldId id="700"/>
            <p14:sldId id="701"/>
            <p14:sldId id="703"/>
            <p14:sldId id="784"/>
            <p14:sldId id="514"/>
            <p14:sldId id="780"/>
            <p14:sldId id="508"/>
            <p14:sldId id="673"/>
            <p14:sldId id="677"/>
            <p14:sldId id="664"/>
            <p14:sldId id="589"/>
            <p14:sldId id="593"/>
            <p14:sldId id="596"/>
            <p14:sldId id="598"/>
            <p14:sldId id="600"/>
            <p14:sldId id="727"/>
            <p14:sldId id="790"/>
            <p14:sldId id="981"/>
            <p14:sldId id="791"/>
            <p14:sldId id="792"/>
            <p14:sldId id="793"/>
            <p14:sldId id="977"/>
            <p14:sldId id="795"/>
            <p14:sldId id="799"/>
            <p14:sldId id="800"/>
            <p14:sldId id="801"/>
            <p14:sldId id="802"/>
            <p14:sldId id="803"/>
            <p14:sldId id="804"/>
            <p14:sldId id="805"/>
            <p14:sldId id="807"/>
            <p14:sldId id="808"/>
            <p14:sldId id="810"/>
            <p14:sldId id="811"/>
            <p14:sldId id="812"/>
            <p14:sldId id="813"/>
            <p14:sldId id="815"/>
            <p14:sldId id="816"/>
            <p14:sldId id="817"/>
            <p14:sldId id="818"/>
            <p14:sldId id="820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4"/>
            <p14:sldId id="865"/>
            <p14:sldId id="866"/>
            <p14:sldId id="868"/>
            <p14:sldId id="869"/>
            <p14:sldId id="871"/>
            <p14:sldId id="872"/>
            <p14:sldId id="873"/>
            <p14:sldId id="875"/>
            <p14:sldId id="876"/>
            <p14:sldId id="877"/>
            <p14:sldId id="879"/>
            <p14:sldId id="881"/>
            <p14:sldId id="884"/>
            <p14:sldId id="886"/>
            <p14:sldId id="978"/>
            <p14:sldId id="894"/>
            <p14:sldId id="895"/>
            <p14:sldId id="896"/>
            <p14:sldId id="897"/>
            <p14:sldId id="898"/>
            <p14:sldId id="900"/>
            <p14:sldId id="901"/>
            <p14:sldId id="903"/>
            <p14:sldId id="905"/>
            <p14:sldId id="912"/>
            <p14:sldId id="914"/>
            <p14:sldId id="919"/>
            <p14:sldId id="926"/>
            <p14:sldId id="927"/>
            <p14:sldId id="929"/>
            <p14:sldId id="931"/>
            <p14:sldId id="932"/>
            <p14:sldId id="936"/>
            <p14:sldId id="937"/>
            <p14:sldId id="939"/>
            <p14:sldId id="947"/>
            <p14:sldId id="951"/>
            <p14:sldId id="952"/>
            <p14:sldId id="953"/>
            <p14:sldId id="962"/>
            <p14:sldId id="964"/>
            <p14:sldId id="965"/>
            <p14:sldId id="966"/>
            <p14:sldId id="968"/>
            <p14:sldId id="969"/>
            <p14:sldId id="970"/>
            <p14:sldId id="972"/>
            <p14:sldId id="973"/>
            <p14:sldId id="745"/>
            <p14:sldId id="715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23"/>
            <p14:sldId id="768"/>
            <p14:sldId id="769"/>
            <p14:sldId id="770"/>
            <p14:sldId id="771"/>
            <p14:sldId id="772"/>
            <p14:sldId id="773"/>
            <p14:sldId id="774"/>
            <p14:sldId id="9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CC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05"/>
    <p:restoredTop sz="76432" autoAdjust="0"/>
  </p:normalViewPr>
  <p:slideViewPr>
    <p:cSldViewPr>
      <p:cViewPr>
        <p:scale>
          <a:sx n="88" d="100"/>
          <a:sy n="88" d="100"/>
        </p:scale>
        <p:origin x="384" y="-1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198"/>
    </p:cViewPr>
  </p:sorterViewPr>
  <p:notesViewPr>
    <p:cSldViewPr>
      <p:cViewPr varScale="1">
        <p:scale>
          <a:sx n="68" d="100"/>
          <a:sy n="68" d="100"/>
        </p:scale>
        <p:origin x="-285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notesMaster" Target="notesMasters/notesMaster1.xml"/><Relationship Id="rId192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presProps" Target="presProps.xml"/><Relationship Id="rId194" Type="http://schemas.openxmlformats.org/officeDocument/2006/relationships/viewProps" Target="viewProps.xml"/><Relationship Id="rId195" Type="http://schemas.openxmlformats.org/officeDocument/2006/relationships/theme" Target="theme/theme1.xml"/><Relationship Id="rId196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Calibri" charset="0"/>
              </a:defRPr>
            </a:lvl1pPr>
          </a:lstStyle>
          <a:p>
            <a:pPr>
              <a:defRPr/>
            </a:pPr>
            <a:fld id="{EA7995ED-1298-F247-8D04-3C748691A183}" type="datetimeFigureOut">
              <a:rPr lang="zh-TW" altLang="en-US"/>
              <a:pPr>
                <a:defRPr/>
              </a:pPr>
              <a:t>2018/8/21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Calibri" charset="0"/>
              </a:defRPr>
            </a:lvl1pPr>
          </a:lstStyle>
          <a:p>
            <a:pPr>
              <a:defRPr/>
            </a:pPr>
            <a:fld id="{833D8627-B7E2-054E-87AF-7AB54984A4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807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Calibri" charset="0"/>
              </a:defRPr>
            </a:lvl1pPr>
          </a:lstStyle>
          <a:p>
            <a:pPr>
              <a:defRPr/>
            </a:pPr>
            <a:fld id="{DAEC42CF-05B0-5A43-8137-EA7B18E1DC68}" type="datetimeFigureOut">
              <a:rPr lang="zh-TW" altLang="en-US"/>
              <a:pPr>
                <a:defRPr/>
              </a:pPr>
              <a:t>2018/8/21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Calibri" charset="0"/>
              </a:defRPr>
            </a:lvl1pPr>
          </a:lstStyle>
          <a:p>
            <a:pPr>
              <a:defRPr/>
            </a:pPr>
            <a:fld id="{2CFA4160-3F1B-8F41-B02D-EDA0FD86C5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5736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TW" dirty="0">
              <a:latin typeface="Calibri" charset="0"/>
              <a:ea typeface="新細明體" charset="0"/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1D77D747-4758-4642-9193-DD32E24181CA}" type="slidenum">
              <a:rPr kumimoji="0" lang="zh-TW" altLang="en-US" sz="1200">
                <a:latin typeface="Calibri" charset="0"/>
              </a:rPr>
              <a:pPr/>
              <a:t>0</a:t>
            </a:fld>
            <a:endParaRPr kumimoji="0" lang="zh-TW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309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開發和傳統的資訊系統開發（</a:t>
            </a:r>
            <a:r>
              <a:rPr kumimoji="1" lang="en-US" altLang="zh-TW" dirty="0" smtClean="0"/>
              <a:t>Enterprise</a:t>
            </a:r>
            <a:r>
              <a:rPr kumimoji="1" lang="en-US" altLang="zh-TW" baseline="0" dirty="0" smtClean="0"/>
              <a:t> IT and Consumer IT)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57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Madame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Olympe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Maxime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(Big)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267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11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085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多、快、變、錯</a:t>
            </a:r>
            <a:endParaRPr lang="en-US" altLang="zh-TW" dirty="0" smtClean="0"/>
          </a:p>
          <a:p>
            <a:r>
              <a:rPr lang="en-US" altLang="zh-TW" dirty="0" smtClean="0"/>
              <a:t>Volume (amount of data) 90%</a:t>
            </a:r>
            <a:r>
              <a:rPr lang="zh-TW" altLang="en-US" dirty="0" smtClean="0"/>
              <a:t>的資料是近兩年產生</a:t>
            </a:r>
            <a:endParaRPr lang="en-US" altLang="zh-TW" dirty="0" smtClean="0"/>
          </a:p>
          <a:p>
            <a:r>
              <a:rPr lang="en-US" altLang="zh-TW" dirty="0" smtClean="0"/>
              <a:t>Velocity (speed of data in and out)</a:t>
            </a:r>
            <a:r>
              <a:rPr lang="zh-TW" altLang="en-US" dirty="0" smtClean="0"/>
              <a:t> </a:t>
            </a:r>
            <a:r>
              <a:rPr lang="en-US" altLang="zh-TW" dirty="0" smtClean="0"/>
              <a:t>50000 GB/second</a:t>
            </a:r>
          </a:p>
          <a:p>
            <a:r>
              <a:rPr lang="en-US" altLang="zh-TW" dirty="0" smtClean="0"/>
              <a:t>Variety (range of data types and sources) 90%</a:t>
            </a:r>
            <a:r>
              <a:rPr lang="zh-TW" altLang="en-US" dirty="0" smtClean="0"/>
              <a:t>的資料是</a:t>
            </a:r>
            <a:r>
              <a:rPr lang="en-US" altLang="zh-TW" dirty="0" smtClean="0"/>
              <a:t>unstructured</a:t>
            </a:r>
          </a:p>
          <a:p>
            <a:r>
              <a:rPr lang="en-US" altLang="zh-TW" dirty="0" smtClean="0"/>
              <a:t>Veracity (truthfulness of the data)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資料的可信度</a:t>
            </a:r>
            <a:endParaRPr lang="en-US" altLang="zh-TW" dirty="0" smtClean="0"/>
          </a:p>
          <a:p>
            <a:r>
              <a:rPr lang="en-US" altLang="zh-TW" dirty="0" smtClean="0"/>
              <a:t>Value,</a:t>
            </a:r>
            <a:r>
              <a:rPr lang="en-US" altLang="zh-TW" baseline="0" dirty="0" smtClean="0"/>
              <a:t> Visualization, Validity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78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人工智慧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939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傳統方法：字典</a:t>
            </a:r>
            <a:r>
              <a:rPr lang="en-US" altLang="zh-TW" dirty="0" smtClean="0"/>
              <a:t>+</a:t>
            </a:r>
            <a:r>
              <a:rPr lang="zh-TW" altLang="en-US" dirty="0" smtClean="0"/>
              <a:t>文法規則</a:t>
            </a:r>
            <a:r>
              <a:rPr lang="en-US" altLang="zh-TW" dirty="0" smtClean="0"/>
              <a:t>+</a:t>
            </a:r>
            <a:r>
              <a:rPr lang="zh-TW" altLang="en-US" dirty="0" smtClean="0"/>
              <a:t>例外資料庫</a:t>
            </a:r>
            <a:r>
              <a:rPr lang="en-US" altLang="zh-TW" dirty="0" smtClean="0"/>
              <a:t>…</a:t>
            </a:r>
          </a:p>
          <a:p>
            <a:pPr lvl="1"/>
            <a:r>
              <a:rPr lang="zh-TW" altLang="en-US" dirty="0" smtClean="0"/>
              <a:t>初期效果不錯，但不會進步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語言用法會變，例外越來越多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統計翻譯：比對同一文章之不同語言版本，建立統計模式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初期功能不佳，但越練越强</a:t>
            </a:r>
          </a:p>
          <a:p>
            <a:pPr lvl="1"/>
            <a:r>
              <a:rPr lang="zh-TW" altLang="en-US" dirty="0" smtClean="0"/>
              <a:t>不懂語言也能翻譯，自動成長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151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130A0-7505-49CB-B556-F7A576FDADA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4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21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108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超級電腦來運算，</a:t>
            </a:r>
            <a:r>
              <a:rPr kumimoji="1" lang="en-US" altLang="zh-TW" dirty="0" smtClean="0"/>
              <a:t>Iowa</a:t>
            </a:r>
            <a:r>
              <a:rPr kumimoji="1" lang="en-US" altLang="zh-TW" baseline="0" dirty="0" smtClean="0"/>
              <a:t> State </a:t>
            </a:r>
            <a:r>
              <a:rPr kumimoji="1" lang="en-US" altLang="zh-TW" baseline="0" dirty="0" err="1" smtClean="0"/>
              <a:t>U?niveristy</a:t>
            </a:r>
            <a:r>
              <a:rPr kumimoji="1" lang="en-US" altLang="zh-TW" baseline="0" dirty="0" smtClean="0"/>
              <a:t>, 1000</a:t>
            </a:r>
            <a:r>
              <a:rPr kumimoji="1" lang="zh-TW" altLang="en-US" baseline="0" dirty="0" smtClean="0"/>
              <a:t>多顆</a:t>
            </a:r>
            <a:r>
              <a:rPr kumimoji="1" lang="en-US" altLang="zh-TW" baseline="0" dirty="0" smtClean="0"/>
              <a:t>CPU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23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6F21A097-2500-794A-AF9A-64CC474F8101}" type="slidenum">
              <a:rPr kumimoji="0" lang="zh-TW" altLang="en-US" sz="1200">
                <a:latin typeface="Calibri" charset="0"/>
              </a:rPr>
              <a:pPr/>
              <a:t>24</a:t>
            </a:fld>
            <a:endParaRPr kumimoji="0" lang="en-US" altLang="zh-TW" sz="1200" dirty="0">
              <a:latin typeface="Calibri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TW" altLang="en-US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8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 smtClean="0">
              <a:ea typeface="新細明體" charset="-120"/>
            </a:endParaRPr>
          </a:p>
        </p:txBody>
      </p:sp>
      <p:sp>
        <p:nvSpPr>
          <p:cNvPr id="143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856A30-B811-4C31-8D50-D6E6FF5CFC99}" type="slidenum">
              <a:rPr lang="en-US" altLang="zh-TW" smtClean="0">
                <a:ea typeface="新細明體" charset="-120"/>
              </a:rPr>
              <a:pPr/>
              <a:t>1</a:t>
            </a:fld>
            <a:endParaRPr lang="en-US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9097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821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26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7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自來水和電力公司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879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260C0273-69E1-C544-9977-7C9E1EA34C25}" type="slidenum">
              <a:rPr kumimoji="0" lang="zh-TW" altLang="en-US" sz="1200">
                <a:latin typeface="Calibri" charset="0"/>
              </a:rPr>
              <a:pPr/>
              <a:t>30</a:t>
            </a:fld>
            <a:endParaRPr kumimoji="0" lang="en-US" altLang="zh-TW" sz="1200" dirty="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zh-TW" altLang="en-US" dirty="0" smtClean="0">
                <a:latin typeface="Calibri" charset="0"/>
                <a:ea typeface="新細明體" charset="0"/>
              </a:rPr>
              <a:t>李家同</a:t>
            </a:r>
            <a:endParaRPr kumimoji="0" lang="en-US" altLang="zh-TW" dirty="0" smtClean="0">
              <a:latin typeface="Calibri" charset="0"/>
              <a:ea typeface="新細明體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TW" dirty="0" smtClean="0">
                <a:latin typeface="Calibri" charset="0"/>
                <a:ea typeface="新細明體" charset="0"/>
              </a:rPr>
              <a:t>https://</a:t>
            </a:r>
            <a:r>
              <a:rPr kumimoji="0" lang="en-US" altLang="zh-TW" dirty="0" err="1" smtClean="0">
                <a:latin typeface="Calibri" charset="0"/>
                <a:ea typeface="新細明體" charset="0"/>
              </a:rPr>
              <a:t>www.youtube.com</a:t>
            </a:r>
            <a:r>
              <a:rPr kumimoji="0" lang="en-US" altLang="zh-TW" dirty="0" smtClean="0">
                <a:latin typeface="Calibri" charset="0"/>
                <a:ea typeface="新細明體" charset="0"/>
              </a:rPr>
              <a:t>/</a:t>
            </a:r>
            <a:r>
              <a:rPr kumimoji="0" lang="en-US" altLang="zh-TW" dirty="0" err="1" smtClean="0">
                <a:latin typeface="Calibri" charset="0"/>
                <a:ea typeface="新細明體" charset="0"/>
              </a:rPr>
              <a:t>watch?v</a:t>
            </a:r>
            <a:r>
              <a:rPr kumimoji="0" lang="en-US" altLang="zh-TW" smtClean="0">
                <a:latin typeface="Calibri" charset="0"/>
                <a:ea typeface="新細明體" charset="0"/>
              </a:rPr>
              <a:t>=IAUbbDHkV1U</a:t>
            </a:r>
            <a:endParaRPr kumimoji="0" lang="en-US" altLang="zh-TW" dirty="0" smtClean="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553AAAA-CDEC-414F-9CD8-32446C55167C}" type="slidenum">
              <a:rPr kumimoji="0" lang="zh-TW" altLang="en-US" sz="1200">
                <a:latin typeface="Calibri" charset="0"/>
              </a:rPr>
              <a:pPr/>
              <a:t>37</a:t>
            </a:fld>
            <a:endParaRPr kumimoji="0" lang="en-US" altLang="zh-TW" sz="1200" dirty="0">
              <a:latin typeface="Calibri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TW" altLang="en-US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387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39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07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TW" sz="2400" dirty="0">
              <a:latin typeface="Arial" charset="0"/>
              <a:ea typeface="新細明體" charset="0"/>
              <a:cs typeface="Arial" charset="0"/>
            </a:endParaRPr>
          </a:p>
          <a:p>
            <a:pPr eaLnBrk="1" hangingPunct="1">
              <a:spcBef>
                <a:spcPct val="0"/>
              </a:spcBef>
            </a:pPr>
            <a:endParaRPr kumimoji="0" lang="zh-TW" altLang="en-US" dirty="0">
              <a:latin typeface="Calibri" charset="0"/>
              <a:ea typeface="新細明體" charset="0"/>
            </a:endParaRPr>
          </a:p>
        </p:txBody>
      </p:sp>
      <p:sp>
        <p:nvSpPr>
          <p:cNvPr id="8704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731F3B7C-DD06-FD4A-AFF6-6E1951C87782}" type="slidenum">
              <a:rPr kumimoji="0" lang="zh-TW" altLang="en-US" sz="1200">
                <a:latin typeface="Calibri" charset="0"/>
              </a:rPr>
              <a:pPr/>
              <a:t>43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2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紐西蘭國家圖書館提供的服務，</a:t>
            </a:r>
            <a:r>
              <a:rPr kumimoji="1" lang="en-US" altLang="zh-TW" dirty="0" smtClean="0"/>
              <a:t>2500</a:t>
            </a:r>
            <a:r>
              <a:rPr kumimoji="1" lang="zh-TW" altLang="en-US" dirty="0" smtClean="0"/>
              <a:t>萬的數位內容，供</a:t>
            </a:r>
            <a:r>
              <a:rPr kumimoji="1" lang="en-US" altLang="zh-TW" dirty="0" smtClean="0"/>
              <a:t>120</a:t>
            </a:r>
            <a:r>
              <a:rPr kumimoji="1" lang="zh-TW" altLang="en-US" dirty="0" smtClean="0"/>
              <a:t>個合作機構使用，</a:t>
            </a:r>
            <a:r>
              <a:rPr kumimoji="1" lang="en-US" altLang="zh-TW" dirty="0" smtClean="0"/>
              <a:t>Finding, Sharing and Using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09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BC1C-3D8C-4FD4-A7D7-DD14F31E7B1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285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74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TW" dirty="0"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18435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34A887B-C0D2-2949-89EF-AC190453985E}" type="slidenum">
              <a:rPr kumimoji="0" lang="zh-TW" altLang="en-US" sz="1200">
                <a:latin typeface="Calibri" charset="0"/>
              </a:rPr>
              <a:pPr/>
              <a:t>2</a:t>
            </a:fld>
            <a:endParaRPr kumimoji="0" lang="zh-TW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90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Apache Cassandra</a:t>
            </a:r>
            <a:r>
              <a:rPr kumimoji="1" lang="zh-TW" altLang="en-US" dirty="0" smtClean="0"/>
              <a:t>（社群內一般簡稱為</a:t>
            </a:r>
            <a:r>
              <a:rPr kumimoji="1" lang="en-US" altLang="zh-TW" dirty="0" smtClean="0"/>
              <a:t>C*</a:t>
            </a:r>
            <a:r>
              <a:rPr kumimoji="1" lang="zh-TW" altLang="en-US" dirty="0" smtClean="0"/>
              <a:t>）是一套開源分散式</a:t>
            </a:r>
            <a:r>
              <a:rPr kumimoji="1" lang="en-US" altLang="zh-TW" dirty="0" smtClean="0"/>
              <a:t>NoSQL</a:t>
            </a:r>
            <a:r>
              <a:rPr kumimoji="1" lang="zh-TW" altLang="en-US" dirty="0" smtClean="0"/>
              <a:t>資料庫系統。它最初由</a:t>
            </a:r>
            <a:r>
              <a:rPr kumimoji="1" lang="en-US" altLang="zh-TW" dirty="0" smtClean="0"/>
              <a:t>Facebook</a:t>
            </a:r>
            <a:r>
              <a:rPr kumimoji="1" lang="zh-TW" altLang="en-US" dirty="0" smtClean="0"/>
              <a:t>開發，用於儲存收件箱等簡單格式資料，集</a:t>
            </a:r>
            <a:r>
              <a:rPr kumimoji="1" lang="en-US" altLang="zh-TW" dirty="0" smtClean="0"/>
              <a:t>Google </a:t>
            </a:r>
            <a:r>
              <a:rPr kumimoji="1" lang="en-US" altLang="zh-TW" dirty="0" err="1" smtClean="0"/>
              <a:t>BigTable</a:t>
            </a:r>
            <a:r>
              <a:rPr kumimoji="1" lang="zh-TW" altLang="en-US" dirty="0" smtClean="0"/>
              <a:t>的資料模型與</a:t>
            </a:r>
            <a:r>
              <a:rPr kumimoji="1" lang="en-US" altLang="zh-TW" dirty="0" smtClean="0"/>
              <a:t>Amazon Dynamo</a:t>
            </a:r>
            <a:r>
              <a:rPr kumimoji="1" lang="zh-TW" altLang="en-US" dirty="0" smtClean="0"/>
              <a:t>的完全分散式架構於一身。</a:t>
            </a:r>
            <a:r>
              <a:rPr kumimoji="1" lang="en-US" altLang="zh-TW" dirty="0" smtClean="0"/>
              <a:t>Facebook</a:t>
            </a:r>
            <a:r>
              <a:rPr kumimoji="1" lang="zh-TW" altLang="en-US" dirty="0" smtClean="0"/>
              <a:t>於</a:t>
            </a:r>
            <a:r>
              <a:rPr kumimoji="1" lang="en-US" altLang="zh-TW" dirty="0" smtClean="0"/>
              <a:t>2008</a:t>
            </a:r>
            <a:r>
              <a:rPr kumimoji="1" lang="zh-TW" altLang="en-US" dirty="0" smtClean="0"/>
              <a:t>將 </a:t>
            </a:r>
            <a:r>
              <a:rPr kumimoji="1" lang="en-US" altLang="zh-TW" dirty="0" smtClean="0"/>
              <a:t>Cassandra </a:t>
            </a:r>
            <a:r>
              <a:rPr kumimoji="1" lang="zh-TW" altLang="en-US" dirty="0" smtClean="0"/>
              <a:t>開源，此後，由於</a:t>
            </a:r>
            <a:r>
              <a:rPr kumimoji="1" lang="en-US" altLang="zh-TW" dirty="0" smtClean="0"/>
              <a:t>Cassandra</a:t>
            </a:r>
            <a:r>
              <a:rPr kumimoji="1" lang="zh-TW" altLang="en-US" dirty="0" smtClean="0"/>
              <a:t>良好的可延伸性和效能，</a:t>
            </a:r>
            <a:r>
              <a:rPr kumimoji="1" lang="zh-TW" altLang="pt-BR" dirty="0" smtClean="0"/>
              <a:t>被 </a:t>
            </a:r>
            <a:r>
              <a:rPr kumimoji="1" lang="pt-BR" altLang="zh-TW" dirty="0" smtClean="0"/>
              <a:t>Apple, </a:t>
            </a:r>
            <a:r>
              <a:rPr kumimoji="1" lang="pt-BR" altLang="zh-TW" dirty="0" err="1" smtClean="0"/>
              <a:t>Comcast</a:t>
            </a:r>
            <a:r>
              <a:rPr kumimoji="1" lang="pt-BR" altLang="zh-TW" dirty="0" smtClean="0"/>
              <a:t>, Instagram, </a:t>
            </a:r>
            <a:r>
              <a:rPr kumimoji="1" lang="pt-BR" altLang="zh-TW" dirty="0" err="1" smtClean="0"/>
              <a:t>Spotify</a:t>
            </a:r>
            <a:r>
              <a:rPr kumimoji="1" lang="pt-BR" altLang="zh-TW" dirty="0" smtClean="0"/>
              <a:t>, eBay, </a:t>
            </a:r>
            <a:r>
              <a:rPr kumimoji="1" lang="pt-BR" altLang="zh-TW" dirty="0" err="1" smtClean="0"/>
              <a:t>Rackspace</a:t>
            </a:r>
            <a:r>
              <a:rPr kumimoji="1" lang="pt-BR" altLang="zh-TW" dirty="0" smtClean="0"/>
              <a:t>, </a:t>
            </a:r>
            <a:r>
              <a:rPr kumimoji="1" lang="pt-BR" altLang="zh-TW" dirty="0" err="1" smtClean="0"/>
              <a:t>Netflix</a:t>
            </a:r>
            <a:r>
              <a:rPr kumimoji="1" lang="zh-TW" altLang="pt-BR" dirty="0" smtClean="0"/>
              <a:t>等知名網站所採用，成為了一種流行的分散式結構化資料儲存方案。</a:t>
            </a:r>
            <a:endParaRPr kumimoji="1"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err="1" smtClean="0"/>
              <a:t>Elasticsearch</a:t>
            </a:r>
            <a:r>
              <a:rPr kumimoji="1" lang="en-US" altLang="zh-TW" dirty="0" smtClean="0"/>
              <a:t> is a search engine based on Lucene. It provides a distributed, multitenant-capable full-text search engine with an HTTP web interface and schema-free JSON documents.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897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err="1" smtClean="0"/>
              <a:t>range</a:t>
            </a:r>
            <a:r>
              <a:rPr kumimoji="1" lang="sk-SK" altLang="zh-TW" dirty="0" smtClean="0"/>
              <a:t>(</a:t>
            </a:r>
            <a:r>
              <a:rPr kumimoji="1" lang="sk-SK" altLang="zh-TW" dirty="0" err="1" smtClean="0"/>
              <a:t>start</a:t>
            </a:r>
            <a:r>
              <a:rPr kumimoji="1" lang="sk-SK" altLang="zh-TW" dirty="0" smtClean="0"/>
              <a:t>, end=</a:t>
            </a:r>
            <a:r>
              <a:rPr kumimoji="1" lang="sk-SK" altLang="zh-TW" dirty="0" err="1" smtClean="0"/>
              <a:t>None</a:t>
            </a:r>
            <a:r>
              <a:rPr kumimoji="1" lang="sk-SK" altLang="zh-TW" dirty="0" smtClean="0"/>
              <a:t>, step=1, </a:t>
            </a:r>
            <a:r>
              <a:rPr kumimoji="1" lang="sk-SK" altLang="zh-TW" dirty="0" err="1" smtClean="0"/>
              <a:t>numSlices</a:t>
            </a:r>
            <a:r>
              <a:rPr kumimoji="1" lang="sk-SK" altLang="zh-TW" dirty="0" smtClean="0"/>
              <a:t>=</a:t>
            </a:r>
            <a:r>
              <a:rPr kumimoji="1" lang="sk-SK" altLang="zh-TW" dirty="0" err="1" smtClean="0"/>
              <a:t>None</a:t>
            </a:r>
            <a:r>
              <a:rPr kumimoji="1" lang="sk-SK" altLang="zh-TW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err="1" smtClean="0"/>
              <a:t>Parameters</a:t>
            </a:r>
            <a:r>
              <a:rPr kumimoji="1" lang="sk-SK" altLang="zh-TW" dirty="0" smtClean="0"/>
              <a:t>:	</a:t>
            </a:r>
            <a:r>
              <a:rPr kumimoji="1" lang="sk-SK" altLang="zh-TW" dirty="0" err="1" smtClean="0"/>
              <a:t>start</a:t>
            </a:r>
            <a:r>
              <a:rPr kumimoji="1" lang="sk-SK" altLang="zh-TW" dirty="0" smtClean="0"/>
              <a:t> –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</a:t>
            </a:r>
            <a:r>
              <a:rPr kumimoji="1" lang="sk-SK" altLang="zh-TW" dirty="0" err="1" smtClean="0"/>
              <a:t>start</a:t>
            </a:r>
            <a:r>
              <a:rPr kumimoji="1" lang="sk-SK" altLang="zh-TW" dirty="0" smtClean="0"/>
              <a:t> </a:t>
            </a:r>
            <a:r>
              <a:rPr kumimoji="1" lang="sk-SK" altLang="zh-TW" dirty="0" err="1" smtClean="0"/>
              <a:t>value</a:t>
            </a:r>
            <a:endParaRPr kumimoji="1" lang="sk-SK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smtClean="0"/>
              <a:t>	end –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end </a:t>
            </a:r>
            <a:r>
              <a:rPr kumimoji="1" lang="sk-SK" altLang="zh-TW" dirty="0" err="1" smtClean="0"/>
              <a:t>value</a:t>
            </a:r>
            <a:r>
              <a:rPr kumimoji="1" lang="sk-SK" altLang="zh-TW" dirty="0" smtClean="0"/>
              <a:t> (</a:t>
            </a:r>
            <a:r>
              <a:rPr kumimoji="1" lang="sk-SK" altLang="zh-TW" dirty="0" err="1" smtClean="0"/>
              <a:t>exclusive</a:t>
            </a:r>
            <a:r>
              <a:rPr kumimoji="1" lang="sk-SK" altLang="zh-TW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smtClean="0"/>
              <a:t>	step –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</a:t>
            </a:r>
            <a:r>
              <a:rPr kumimoji="1" lang="sk-SK" altLang="zh-TW" dirty="0" err="1" smtClean="0"/>
              <a:t>incremental</a:t>
            </a:r>
            <a:r>
              <a:rPr kumimoji="1" lang="sk-SK" altLang="zh-TW" dirty="0" smtClean="0"/>
              <a:t> step (default: 1)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smtClean="0"/>
              <a:t>	</a:t>
            </a:r>
            <a:r>
              <a:rPr kumimoji="1" lang="sk-SK" altLang="zh-TW" dirty="0" err="1" smtClean="0"/>
              <a:t>numSlices</a:t>
            </a:r>
            <a:r>
              <a:rPr kumimoji="1" lang="sk-SK" altLang="zh-TW" dirty="0" smtClean="0"/>
              <a:t> –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</a:t>
            </a:r>
            <a:r>
              <a:rPr kumimoji="1" lang="sk-SK" altLang="zh-TW" dirty="0" err="1" smtClean="0"/>
              <a:t>number</a:t>
            </a:r>
            <a:r>
              <a:rPr kumimoji="1" lang="sk-SK" altLang="zh-TW" dirty="0" smtClean="0"/>
              <a:t> of </a:t>
            </a:r>
            <a:r>
              <a:rPr kumimoji="1" lang="sk-SK" altLang="zh-TW" dirty="0" err="1" smtClean="0"/>
              <a:t>partitions</a:t>
            </a:r>
            <a:r>
              <a:rPr kumimoji="1" lang="sk-SK" altLang="zh-TW" dirty="0" smtClean="0"/>
              <a:t> of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new RDD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35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022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402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2991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727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022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080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079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472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3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293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288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P.80</a:t>
            </a:r>
          </a:p>
          <a:p>
            <a:r>
              <a:rPr lang="zh-TW" altLang="en-US" dirty="0"/>
              <a:t>問題</a:t>
            </a:r>
            <a:endParaRPr lang="en-US" altLang="zh-TW" dirty="0"/>
          </a:p>
          <a:p>
            <a:r>
              <a:rPr lang="en-US" altLang="zh-TW" dirty="0" err="1"/>
              <a:t>GraphX</a:t>
            </a:r>
            <a:r>
              <a:rPr lang="en-US" altLang="zh-TW" dirty="0"/>
              <a:t> enables users to interactively create, transform and reason about graph structured data at scale.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6302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P.81-P.83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 helps data scientists by supporting the entire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 workflow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from data access, ad-hoc analysis and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to machine learning and visualization.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170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832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P.85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Examples: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A dataset which contains passport IDs and the names of the passport holders.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A dataset contains course names and a list of students that enrolled in the courses.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360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P.85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035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6168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835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P.90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pair RDDs contain tuples, we need to pass functions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operate on tuples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rather than on individual elements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9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world is</a:t>
            </a:r>
            <a:r>
              <a:rPr kumimoji="1" lang="en-US" altLang="zh-TW" baseline="0" dirty="0" smtClean="0"/>
              <a:t> the index</a:t>
            </a:r>
          </a:p>
          <a:p>
            <a:r>
              <a:rPr kumimoji="1" lang="en-US" altLang="zh-TW" baseline="0" dirty="0" smtClean="0"/>
              <a:t>Take the world on line</a:t>
            </a:r>
          </a:p>
          <a:p>
            <a:r>
              <a:rPr kumimoji="1" lang="en-US" altLang="zh-TW" baseline="0" dirty="0" smtClean="0"/>
              <a:t>Take control of the world</a:t>
            </a:r>
          </a:p>
          <a:p>
            <a:r>
              <a:rPr kumimoji="1" lang="en-US" altLang="zh-TW" baseline="0" dirty="0" smtClean="0"/>
              <a:t>Let the things talk to each other</a:t>
            </a:r>
          </a:p>
          <a:p>
            <a:r>
              <a:rPr kumimoji="1" lang="en-US" altLang="zh-TW" baseline="0" dirty="0" smtClean="0"/>
              <a:t>Let things become intelligent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585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7801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P.92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39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P.94</a:t>
            </a:r>
          </a:p>
          <a:p>
            <a:endParaRPr lang="en-US" altLang="zh-TW" dirty="0"/>
          </a:p>
          <a:p>
            <a:r>
              <a:rPr lang="zh-TW" altLang="en-US" dirty="0"/>
              <a:t>問題</a:t>
            </a:r>
            <a:endParaRPr lang="en-US" altLang="zh-TW" dirty="0"/>
          </a:p>
          <a:p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reduceByKey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several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parallels reduce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operations, one for each key in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dataset, where each operation combines values that have the same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781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P.94</a:t>
            </a:r>
          </a:p>
          <a:p>
            <a:endParaRPr lang="en-US" altLang="zh-TW" dirty="0"/>
          </a:p>
          <a:p>
            <a:r>
              <a:rPr lang="zh-TW" altLang="en-US" dirty="0"/>
              <a:t>問題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302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P.95</a:t>
            </a:r>
          </a:p>
          <a:p>
            <a:endParaRPr lang="en-US" altLang="zh-TW" dirty="0"/>
          </a:p>
          <a:p>
            <a:r>
              <a:rPr lang="zh-TW" altLang="en-US" dirty="0"/>
              <a:t>問題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192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65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6632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P101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539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p.103-104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1966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250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智慧穿戴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641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409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8156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1130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1714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4149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629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然而有時候我們需要在結果中的</a:t>
            </a:r>
            <a:r>
              <a:rPr lang="en-US" altLang="zh-TW" dirty="0" smtClean="0"/>
              <a:t>key</a:t>
            </a:r>
            <a:r>
              <a:rPr lang="zh-TW" altLang="en-US" dirty="0" smtClean="0"/>
              <a:t>，只出現在一個</a:t>
            </a:r>
            <a:r>
              <a:rPr lang="en-US" altLang="zh-TW" dirty="0" smtClean="0"/>
              <a:t>RDD </a:t>
            </a:r>
            <a:r>
              <a:rPr lang="zh-TW" altLang="en-US" dirty="0" smtClean="0"/>
              <a:t>就好</a:t>
            </a:r>
            <a:endParaRPr lang="en-US" altLang="zh-TW" dirty="0" smtClean="0"/>
          </a:p>
          <a:p>
            <a:r>
              <a:rPr lang="zh-TW" altLang="en-US" dirty="0" smtClean="0"/>
              <a:t>例如我們將顧客資訊與回饋 </a:t>
            </a:r>
            <a:r>
              <a:rPr lang="en-US" altLang="zh-TW" dirty="0" smtClean="0"/>
              <a:t>join</a:t>
            </a:r>
            <a:r>
              <a:rPr lang="zh-TW" altLang="en-US" dirty="0" smtClean="0"/>
              <a:t>起來，假設某位顧客沒有任何反饋意見，但我們也不會因此而想要放棄該客戶。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8385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P121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850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9093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519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Social Network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6537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AWS</a:t>
            </a:r>
            <a:r>
              <a:rPr lang="zh-TW" altLang="en-US" dirty="0" smtClean="0"/>
              <a:t>通過給定方案、儲存空間等給使用者使用，並計算運行多少時間和多少台機器來</a:t>
            </a:r>
            <a:r>
              <a:rPr lang="zh-TW" altLang="en-US" dirty="0" smtClean="0">
                <a:solidFill>
                  <a:srgbClr val="FF0000"/>
                </a:solidFill>
              </a:rPr>
              <a:t>收費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805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163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1371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164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303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180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020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188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86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7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1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Very</a:t>
            </a:r>
            <a:r>
              <a:rPr kumimoji="1" lang="en-US" altLang="zh-TW" baseline="0" dirty="0" smtClean="0"/>
              <a:t> large size</a:t>
            </a:r>
          </a:p>
          <a:p>
            <a:r>
              <a:rPr kumimoji="1" lang="en-US" altLang="zh-TW" baseline="0" dirty="0" smtClean="0"/>
              <a:t>Challenge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875" y="1484313"/>
            <a:ext cx="7315200" cy="1787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914400" y="3933825"/>
            <a:ext cx="7315200" cy="201612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904875" y="1484313"/>
            <a:ext cx="228600" cy="1787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914400" y="3933825"/>
            <a:ext cx="228600" cy="2016125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1916832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4221088"/>
            <a:ext cx="6858000" cy="1436762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11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10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623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73AB5-06DF-6A46-9081-59BB3BAA34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44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直線接點 12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CC650C-3BE3-F143-B968-36DDBF57636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77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2411413" y="6381750"/>
            <a:ext cx="4105275" cy="312738"/>
          </a:xfrm>
        </p:spPr>
        <p:txBody>
          <a:bodyPr/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633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496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8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424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BB1AD-24AD-2244-90A0-2C19202341F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970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7C0B52-2928-E940-B168-EE4D8694208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375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EA764C-0C3A-F34D-9233-AAFC77024C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38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直線接點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AE6A0E-FD3F-C546-A485-DB011486E4B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378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E15F9D-C3E9-F642-98B0-C4BED2B384C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93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smtClean="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1032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46" r:id="rId4"/>
    <p:sldLayoutId id="2147484047" r:id="rId5"/>
    <p:sldLayoutId id="2147484052" r:id="rId6"/>
    <p:sldLayoutId id="2147484053" r:id="rId7"/>
    <p:sldLayoutId id="2147484054" r:id="rId8"/>
    <p:sldLayoutId id="2147484055" r:id="rId9"/>
    <p:sldLayoutId id="2147484048" r:id="rId10"/>
    <p:sldLayoutId id="2147484056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2"/>
          </a:solidFill>
          <a:latin typeface="+mj-lt"/>
          <a:ea typeface="+mj-ea"/>
          <a:cs typeface="標楷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pitchFamily="18" charset="0"/>
          <a:ea typeface="標楷體" pitchFamily="65" charset="-120"/>
          <a:cs typeface="標楷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pitchFamily="18" charset="0"/>
          <a:ea typeface="標楷體" pitchFamily="65" charset="-120"/>
          <a:cs typeface="標楷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pitchFamily="18" charset="0"/>
          <a:ea typeface="標楷體" pitchFamily="65" charset="-120"/>
          <a:cs typeface="標楷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pitchFamily="18" charset="0"/>
          <a:ea typeface="標楷體" pitchFamily="65" charset="-120"/>
          <a:cs typeface="標楷體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Relationship Id="rId3" Type="http://schemas.openxmlformats.org/officeDocument/2006/relationships/image" Target="../media/image77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21.png"/><Relationship Id="rId1" Type="http://schemas.microsoft.com/office/2007/relationships/media" Target="file:///C:\Users\user\Google%20&#38642;&#31471;&#30828;&#30879;\&#28436;&#35611;\&#35090;&#24544;&#37129;&#20844;&#25152;\NCUT-&#26446;&#23478;&#21516;&#25945;&#25480;&#35611;&#35299;&#38642;&#31471;.mp4" TargetMode="External"/><Relationship Id="rId2" Type="http://schemas.openxmlformats.org/officeDocument/2006/relationships/video" Target="file:///C:\Users\user\Google%20&#38642;&#31471;&#30828;&#30879;\&#28436;&#35611;\&#35090;&#24544;&#37129;&#20844;&#25152;\NCUT-&#26446;&#23478;&#21516;&#25945;&#25480;&#35611;&#35299;&#38642;&#31471;.mp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azure.microsoft.com/en-us/regions/" TargetMode="External"/><Relationship Id="rId5" Type="http://schemas.openxmlformats.org/officeDocument/2006/relationships/hyperlink" Target="http://aws.amazon.com/about-aws/global-infrastructure/" TargetMode="External"/><Relationship Id="rId6" Type="http://schemas.openxmlformats.org/officeDocument/2006/relationships/image" Target="../media/image28.png"/><Relationship Id="rId7" Type="http://schemas.openxmlformats.org/officeDocument/2006/relationships/hyperlink" Target="http://www.youtube.com/watch?v=L2oJw1a_qEM" TargetMode="External"/><Relationship Id="rId8" Type="http://schemas.openxmlformats.org/officeDocument/2006/relationships/image" Target="../media/image3.jpeg"/><Relationship Id="rId9" Type="http://schemas.openxmlformats.org/officeDocument/2006/relationships/hyperlink" Target="http://www.youtube.com/watch?v=avP5d16wEp0" TargetMode="External"/><Relationship Id="rId10" Type="http://schemas.openxmlformats.org/officeDocument/2006/relationships/hyperlink" Target="http://www.youtube.com/watch?v=XZmGGAbHqa0" TargetMode="External"/><Relationship Id="rId11" Type="http://schemas.openxmlformats.org/officeDocument/2006/relationships/hyperlink" Target="http://www.youtube.com/watch?v=VChOEvKicQ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about/datacenters/inside/locations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hyperlink" Target="http://www.youtube.com/watch?v=M578lU2TGeI" TargetMode="External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tm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hyperlink" Target="http://www.youtube.com/watch?v=4EvNxWhskf8" TargetMode="External"/><Relationship Id="rId5" Type="http://schemas.openxmlformats.org/officeDocument/2006/relationships/image" Target="../media/image3.jpeg"/><Relationship Id="rId6" Type="http://schemas.openxmlformats.org/officeDocument/2006/relationships/hyperlink" Target="http://www.youtube.com/watch?v=ApW7oknVnL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m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m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m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mp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mp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mp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5616" y="1916832"/>
            <a:ext cx="6984776" cy="1008112"/>
          </a:xfrm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大數據介紹與應用</a:t>
            </a:r>
            <a:r>
              <a:rPr kumimoji="0" lang="en-US" altLang="zh-TW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+mj-cs"/>
              </a:rPr>
              <a:t/>
            </a:r>
            <a:br>
              <a:rPr kumimoji="0" lang="en-US" altLang="zh-TW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+mj-cs"/>
              </a:rPr>
            </a:br>
            <a:endParaRPr kumimoji="0" lang="zh-TW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+mj-c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87450" y="4076700"/>
            <a:ext cx="6985000" cy="1800225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zh-TW" altLang="en-US" sz="2800" b="1" dirty="0">
                <a:latin typeface="Arial" charset="0"/>
                <a:ea typeface="標楷體" charset="0"/>
              </a:rPr>
              <a:t>國立嘉義大學</a:t>
            </a:r>
            <a:endParaRPr kumimoji="0" lang="en-US" altLang="zh-TW" sz="2800" b="1" dirty="0">
              <a:latin typeface="Arial" charset="0"/>
              <a:ea typeface="Arial" charset="0"/>
              <a:cs typeface="Arial" charset="0"/>
            </a:endParaRPr>
          </a:p>
          <a:p>
            <a:pPr algn="ctr" eaLnBrk="1" hangingPunct="1"/>
            <a:r>
              <a:rPr kumimoji="0" lang="zh-TW" altLang="en-US" sz="2800" b="1" dirty="0">
                <a:latin typeface="Arial" charset="0"/>
                <a:ea typeface="標楷體" charset="0"/>
              </a:rPr>
              <a:t>資訊管理學系</a:t>
            </a:r>
            <a:endParaRPr kumimoji="0" lang="en-US" altLang="zh-TW" sz="2800" b="1" dirty="0">
              <a:latin typeface="Arial" charset="0"/>
              <a:ea typeface="Arial" charset="0"/>
              <a:cs typeface="Arial" charset="0"/>
            </a:endParaRPr>
          </a:p>
          <a:p>
            <a:pPr algn="ctr" eaLnBrk="1" hangingPunct="1"/>
            <a:r>
              <a:rPr kumimoji="0" lang="zh-TW" altLang="en-US" sz="2800" b="1" dirty="0" smtClean="0">
                <a:latin typeface="Arial" charset="0"/>
                <a:ea typeface="標楷體" charset="0"/>
              </a:rPr>
              <a:t>林土量</a:t>
            </a:r>
            <a:endParaRPr kumimoji="0" lang="en-US" altLang="zh-TW" sz="2800" b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12 Definitions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(4)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ability of society to harness information in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novel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ways to produce useful insights or goods and services of significant value” and “…things one can do at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 scale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that cannot be done at a smaller one, to extract new insights or create new forms of value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(5)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broad range of new and massive data types that have appeared over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last decade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so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(6)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new tools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helping us find relevant data and analyze its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implications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(7)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convergence of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enterprise and consumer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IT</a:t>
            </a:r>
          </a:p>
          <a:p>
            <a:pPr marL="0" indent="0">
              <a:buNone/>
            </a:pP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264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總結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RDD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(Transformations)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是作用在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上的運算，透過轉換運算會回傳一個新的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，像是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是將結果回傳給驅動程式的運算，或者將結果寫入儲存裝置，並且</a:t>
            </a:r>
            <a:r>
              <a:rPr lang="zh-TW" alt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啟動真正的運算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，像是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592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在計算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時，轉換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行動具有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不一樣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的計算意涵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儘管在任何時間點都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可以定義一個新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，但這些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中的計算是採用惰性方式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(lazy fashion)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，只會在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第一次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遇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到行動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時才會開始計算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0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3568" y="1484784"/>
            <a:ext cx="800323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Nothing would happen when Spark sees </a:t>
            </a:r>
            <a:r>
              <a:rPr lang="en-US" altLang="zh-TW" sz="2200" dirty="0" err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textFile</a:t>
            </a:r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 statement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  = 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sc.textFile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(“in/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uppercase.text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”)</a:t>
            </a: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#Nothing would happen when Spark Sees filter() transformation.</a:t>
            </a:r>
          </a:p>
          <a:p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linesWithFriday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lines.filter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lambda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line :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line.startswith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(“Friday”))</a:t>
            </a: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#Spark only starts loading the </a:t>
            </a:r>
            <a:r>
              <a:rPr lang="en-US" altLang="zh-TW" sz="2200" dirty="0" err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uppercase.text</a:t>
            </a:r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file when first()</a:t>
            </a: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#action is called on the </a:t>
            </a:r>
            <a:r>
              <a:rPr lang="en-US" altLang="zh-TW" sz="2200" dirty="0" err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linesWithFriday</a:t>
            </a:r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RDD.</a:t>
            </a:r>
          </a:p>
          <a:p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linesWithFriday.first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#Spark scans the file only until the first line starting with </a:t>
            </a:r>
            <a:r>
              <a:rPr lang="en-US" altLang="zh-TW" sz="2200" dirty="0" err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friday</a:t>
            </a:r>
            <a:endParaRPr lang="en-US" altLang="zh-TW" sz="2200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#is detected. It doesn’t even need to go through the entire file</a:t>
            </a:r>
          </a:p>
          <a:p>
            <a:endParaRPr lang="en-US" altLang="zh-TW" sz="2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357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屬於一種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，代表沒看到行動之前，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並不會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執行轉換運算。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與其將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視為包含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資料的結構，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不如把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當作是如何通過轉換而建立資料的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指令組合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惰性計算方式去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減少運算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量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，並且將運算分組後再處理資料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954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(Transformations)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是回傳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其他資料型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42912" y="2636912"/>
            <a:ext cx="70581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Transformations:</a:t>
            </a:r>
          </a:p>
          <a:p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linesWithFriday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lines.filter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lambda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line: “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Friday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in line)</a:t>
            </a: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lengths =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lines.map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lambda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line: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len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(line))</a:t>
            </a:r>
          </a:p>
          <a:p>
            <a:endParaRPr lang="en-US" altLang="zh-TW" sz="2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Actions: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words =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wordRdd.collect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firstLine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lines.first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4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7320" y="2809643"/>
            <a:ext cx="6669360" cy="123871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的架構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(Spark Architecture)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237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Master-Slave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主從架構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79" y="2411611"/>
            <a:ext cx="5379244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191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Master-Slave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17" y="2057401"/>
            <a:ext cx="5961366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0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在本機端執行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Freeform 284"/>
          <p:cNvSpPr/>
          <p:nvPr/>
        </p:nvSpPr>
        <p:spPr>
          <a:xfrm>
            <a:off x="520898" y="1772816"/>
            <a:ext cx="8175625" cy="3654425"/>
          </a:xfrm>
          <a:custGeom>
            <a:avLst/>
            <a:gdLst>
              <a:gd name="connsiteX0" fmla="*/ 16620 w 8175625"/>
              <a:gd name="connsiteY0" fmla="*/ 3663565 h 3654425"/>
              <a:gd name="connsiteX1" fmla="*/ 8178403 w 8175625"/>
              <a:gd name="connsiteY1" fmla="*/ 3663565 h 3654425"/>
              <a:gd name="connsiteX2" fmla="*/ 8178403 w 8175625"/>
              <a:gd name="connsiteY2" fmla="*/ 15231 h 3654425"/>
              <a:gd name="connsiteX3" fmla="*/ 16620 w 8175625"/>
              <a:gd name="connsiteY3" fmla="*/ 15231 h 3654425"/>
              <a:gd name="connsiteX4" fmla="*/ 16620 w 8175625"/>
              <a:gd name="connsiteY4" fmla="*/ 3663565 h 365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5625" h="3654425">
                <a:moveTo>
                  <a:pt x="16620" y="3663565"/>
                </a:moveTo>
                <a:lnTo>
                  <a:pt x="8178403" y="3663565"/>
                </a:lnTo>
                <a:lnTo>
                  <a:pt x="8178403" y="15231"/>
                </a:lnTo>
                <a:lnTo>
                  <a:pt x="16620" y="15231"/>
                </a:lnTo>
                <a:lnTo>
                  <a:pt x="16620" y="36635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3" y="4167401"/>
            <a:ext cx="1836420" cy="1836420"/>
          </a:xfrm>
          <a:prstGeom prst="rect">
            <a:avLst/>
          </a:prstGeom>
        </p:spPr>
      </p:pic>
      <p:sp>
        <p:nvSpPr>
          <p:cNvPr id="9" name="TextBox 293"/>
          <p:cNvSpPr txBox="1"/>
          <p:nvPr/>
        </p:nvSpPr>
        <p:spPr>
          <a:xfrm>
            <a:off x="1813632" y="5501507"/>
            <a:ext cx="5002280" cy="5257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416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All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components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run</a:t>
            </a:r>
            <a:r>
              <a:rPr lang="en-US" altLang="zh-CN" sz="18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same</a:t>
            </a:r>
            <a:r>
              <a:rPr lang="en-US" altLang="zh-CN" sz="18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process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on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b="1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local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spc="5" dirty="0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achine</a:t>
            </a:r>
          </a:p>
        </p:txBody>
      </p:sp>
      <p:sp>
        <p:nvSpPr>
          <p:cNvPr id="10" name="Freeform 266"/>
          <p:cNvSpPr/>
          <p:nvPr/>
        </p:nvSpPr>
        <p:spPr>
          <a:xfrm>
            <a:off x="697131" y="2802809"/>
            <a:ext cx="2168525" cy="1203325"/>
          </a:xfrm>
          <a:custGeom>
            <a:avLst/>
            <a:gdLst>
              <a:gd name="connsiteX0" fmla="*/ 16022 w 2168525"/>
              <a:gd name="connsiteY0" fmla="*/ 1210056 h 1203325"/>
              <a:gd name="connsiteX1" fmla="*/ 2181126 w 2168525"/>
              <a:gd name="connsiteY1" fmla="*/ 1210056 h 1203325"/>
              <a:gd name="connsiteX2" fmla="*/ 2181126 w 2168525"/>
              <a:gd name="connsiteY2" fmla="*/ 13953 h 1203325"/>
              <a:gd name="connsiteX3" fmla="*/ 16022 w 2168525"/>
              <a:gd name="connsiteY3" fmla="*/ 13953 h 1203325"/>
              <a:gd name="connsiteX4" fmla="*/ 16022 w 2168525"/>
              <a:gd name="connsiteY4" fmla="*/ 1210056 h 120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8525" h="1203325">
                <a:moveTo>
                  <a:pt x="16022" y="1210056"/>
                </a:moveTo>
                <a:lnTo>
                  <a:pt x="2181126" y="1210056"/>
                </a:lnTo>
                <a:lnTo>
                  <a:pt x="2181126" y="13953"/>
                </a:lnTo>
                <a:lnTo>
                  <a:pt x="16022" y="13953"/>
                </a:lnTo>
                <a:lnTo>
                  <a:pt x="16022" y="1210056"/>
                </a:lnTo>
                <a:close/>
              </a:path>
            </a:pathLst>
          </a:custGeom>
          <a:solidFill>
            <a:srgbClr val="000017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67"/>
          <p:cNvSpPr/>
          <p:nvPr/>
        </p:nvSpPr>
        <p:spPr>
          <a:xfrm>
            <a:off x="1027331" y="3374309"/>
            <a:ext cx="1533525" cy="454025"/>
          </a:xfrm>
          <a:custGeom>
            <a:avLst/>
            <a:gdLst>
              <a:gd name="connsiteX0" fmla="*/ 20757 w 1533525"/>
              <a:gd name="connsiteY0" fmla="*/ 459105 h 454025"/>
              <a:gd name="connsiteX1" fmla="*/ 1539923 w 1533525"/>
              <a:gd name="connsiteY1" fmla="*/ 459105 h 454025"/>
              <a:gd name="connsiteX2" fmla="*/ 1539923 w 1533525"/>
              <a:gd name="connsiteY2" fmla="*/ 16596 h 454025"/>
              <a:gd name="connsiteX3" fmla="*/ 20757 w 1533525"/>
              <a:gd name="connsiteY3" fmla="*/ 16596 h 454025"/>
              <a:gd name="connsiteX4" fmla="*/ 20757 w 1533525"/>
              <a:gd name="connsiteY4" fmla="*/ 45910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3525" h="454025">
                <a:moveTo>
                  <a:pt x="20757" y="459105"/>
                </a:moveTo>
                <a:lnTo>
                  <a:pt x="1539923" y="459105"/>
                </a:lnTo>
                <a:lnTo>
                  <a:pt x="1539923" y="16596"/>
                </a:lnTo>
                <a:lnTo>
                  <a:pt x="20757" y="16596"/>
                </a:lnTo>
                <a:lnTo>
                  <a:pt x="20757" y="459105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68"/>
          <p:cNvSpPr/>
          <p:nvPr/>
        </p:nvSpPr>
        <p:spPr>
          <a:xfrm>
            <a:off x="1027331" y="3374309"/>
            <a:ext cx="1533525" cy="454025"/>
          </a:xfrm>
          <a:custGeom>
            <a:avLst/>
            <a:gdLst>
              <a:gd name="connsiteX0" fmla="*/ 20757 w 1533525"/>
              <a:gd name="connsiteY0" fmla="*/ 459105 h 454025"/>
              <a:gd name="connsiteX1" fmla="*/ 1539923 w 1533525"/>
              <a:gd name="connsiteY1" fmla="*/ 459105 h 454025"/>
              <a:gd name="connsiteX2" fmla="*/ 1539923 w 1533525"/>
              <a:gd name="connsiteY2" fmla="*/ 16596 h 454025"/>
              <a:gd name="connsiteX3" fmla="*/ 20757 w 1533525"/>
              <a:gd name="connsiteY3" fmla="*/ 16596 h 454025"/>
              <a:gd name="connsiteX4" fmla="*/ 20757 w 1533525"/>
              <a:gd name="connsiteY4" fmla="*/ 45910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3525" h="454025">
                <a:moveTo>
                  <a:pt x="20757" y="459105"/>
                </a:moveTo>
                <a:lnTo>
                  <a:pt x="1539923" y="459105"/>
                </a:lnTo>
                <a:lnTo>
                  <a:pt x="1539923" y="16596"/>
                </a:lnTo>
                <a:lnTo>
                  <a:pt x="20757" y="16596"/>
                </a:lnTo>
                <a:lnTo>
                  <a:pt x="20757" y="459105"/>
                </a:lnTo>
                <a:close/>
              </a:path>
            </a:pathLst>
          </a:custGeom>
          <a:solidFill>
            <a:srgbClr val="000017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69"/>
          <p:cNvSpPr/>
          <p:nvPr/>
        </p:nvSpPr>
        <p:spPr>
          <a:xfrm>
            <a:off x="6310531" y="1990009"/>
            <a:ext cx="2181225" cy="1393825"/>
          </a:xfrm>
          <a:custGeom>
            <a:avLst/>
            <a:gdLst>
              <a:gd name="connsiteX0" fmla="*/ 21472 w 2181225"/>
              <a:gd name="connsiteY0" fmla="*/ 1401064 h 1393825"/>
              <a:gd name="connsiteX1" fmla="*/ 2186564 w 2181225"/>
              <a:gd name="connsiteY1" fmla="*/ 1401064 h 1393825"/>
              <a:gd name="connsiteX2" fmla="*/ 2186564 w 2181225"/>
              <a:gd name="connsiteY2" fmla="*/ 10283 h 1393825"/>
              <a:gd name="connsiteX3" fmla="*/ 21472 w 2181225"/>
              <a:gd name="connsiteY3" fmla="*/ 10283 h 1393825"/>
              <a:gd name="connsiteX4" fmla="*/ 21472 w 2181225"/>
              <a:gd name="connsiteY4" fmla="*/ 1401064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5" h="1393825">
                <a:moveTo>
                  <a:pt x="21472" y="1401064"/>
                </a:moveTo>
                <a:lnTo>
                  <a:pt x="2186564" y="1401064"/>
                </a:lnTo>
                <a:lnTo>
                  <a:pt x="2186564" y="10283"/>
                </a:lnTo>
                <a:lnTo>
                  <a:pt x="21472" y="10283"/>
                </a:lnTo>
                <a:lnTo>
                  <a:pt x="21472" y="140106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70"/>
          <p:cNvSpPr/>
          <p:nvPr/>
        </p:nvSpPr>
        <p:spPr>
          <a:xfrm>
            <a:off x="6501031" y="2332909"/>
            <a:ext cx="1825625" cy="873125"/>
          </a:xfrm>
          <a:custGeom>
            <a:avLst/>
            <a:gdLst>
              <a:gd name="connsiteX0" fmla="*/ 21077 w 1825625"/>
              <a:gd name="connsiteY0" fmla="*/ 874385 h 873125"/>
              <a:gd name="connsiteX1" fmla="*/ 1831588 w 1825625"/>
              <a:gd name="connsiteY1" fmla="*/ 874385 h 873125"/>
              <a:gd name="connsiteX2" fmla="*/ 1831588 w 1825625"/>
              <a:gd name="connsiteY2" fmla="*/ 17290 h 873125"/>
              <a:gd name="connsiteX3" fmla="*/ 21077 w 1825625"/>
              <a:gd name="connsiteY3" fmla="*/ 17290 h 873125"/>
              <a:gd name="connsiteX4" fmla="*/ 21077 w 1825625"/>
              <a:gd name="connsiteY4" fmla="*/ 874385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5625" h="873125">
                <a:moveTo>
                  <a:pt x="21077" y="874385"/>
                </a:moveTo>
                <a:lnTo>
                  <a:pt x="1831588" y="874385"/>
                </a:lnTo>
                <a:lnTo>
                  <a:pt x="1831588" y="17290"/>
                </a:lnTo>
                <a:lnTo>
                  <a:pt x="21077" y="17290"/>
                </a:lnTo>
                <a:lnTo>
                  <a:pt x="21077" y="874385"/>
                </a:lnTo>
                <a:close/>
              </a:path>
            </a:pathLst>
          </a:custGeom>
          <a:solidFill>
            <a:srgbClr val="F7D5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71"/>
          <p:cNvSpPr/>
          <p:nvPr/>
        </p:nvSpPr>
        <p:spPr>
          <a:xfrm>
            <a:off x="6501031" y="2332909"/>
            <a:ext cx="1825625" cy="873125"/>
          </a:xfrm>
          <a:custGeom>
            <a:avLst/>
            <a:gdLst>
              <a:gd name="connsiteX0" fmla="*/ 21077 w 1825625"/>
              <a:gd name="connsiteY0" fmla="*/ 874385 h 873125"/>
              <a:gd name="connsiteX1" fmla="*/ 1831588 w 1825625"/>
              <a:gd name="connsiteY1" fmla="*/ 874385 h 873125"/>
              <a:gd name="connsiteX2" fmla="*/ 1831588 w 1825625"/>
              <a:gd name="connsiteY2" fmla="*/ 17290 h 873125"/>
              <a:gd name="connsiteX3" fmla="*/ 21077 w 1825625"/>
              <a:gd name="connsiteY3" fmla="*/ 17290 h 873125"/>
              <a:gd name="connsiteX4" fmla="*/ 21077 w 1825625"/>
              <a:gd name="connsiteY4" fmla="*/ 874385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5625" h="873125">
                <a:moveTo>
                  <a:pt x="21077" y="874385"/>
                </a:moveTo>
                <a:lnTo>
                  <a:pt x="1831588" y="874385"/>
                </a:lnTo>
                <a:lnTo>
                  <a:pt x="1831588" y="17290"/>
                </a:lnTo>
                <a:lnTo>
                  <a:pt x="21077" y="17290"/>
                </a:lnTo>
                <a:lnTo>
                  <a:pt x="21077" y="87438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72"/>
          <p:cNvSpPr/>
          <p:nvPr/>
        </p:nvSpPr>
        <p:spPr>
          <a:xfrm>
            <a:off x="6602631" y="28028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73"/>
          <p:cNvSpPr/>
          <p:nvPr/>
        </p:nvSpPr>
        <p:spPr>
          <a:xfrm>
            <a:off x="6602631" y="28028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74"/>
          <p:cNvSpPr/>
          <p:nvPr/>
        </p:nvSpPr>
        <p:spPr>
          <a:xfrm>
            <a:off x="7440831" y="2332909"/>
            <a:ext cx="885825" cy="403225"/>
          </a:xfrm>
          <a:custGeom>
            <a:avLst/>
            <a:gdLst>
              <a:gd name="connsiteX0" fmla="*/ 19572 w 885825"/>
              <a:gd name="connsiteY0" fmla="*/ 412125 h 403225"/>
              <a:gd name="connsiteX1" fmla="*/ 891669 w 885825"/>
              <a:gd name="connsiteY1" fmla="*/ 412125 h 403225"/>
              <a:gd name="connsiteX2" fmla="*/ 891669 w 885825"/>
              <a:gd name="connsiteY2" fmla="*/ 17315 h 403225"/>
              <a:gd name="connsiteX3" fmla="*/ 19572 w 885825"/>
              <a:gd name="connsiteY3" fmla="*/ 17315 h 403225"/>
              <a:gd name="connsiteX4" fmla="*/ 19572 w 885825"/>
              <a:gd name="connsiteY4" fmla="*/ 412125 h 40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825" h="403225">
                <a:moveTo>
                  <a:pt x="19572" y="412125"/>
                </a:moveTo>
                <a:lnTo>
                  <a:pt x="891669" y="412125"/>
                </a:lnTo>
                <a:lnTo>
                  <a:pt x="891669" y="17315"/>
                </a:lnTo>
                <a:lnTo>
                  <a:pt x="19572" y="17315"/>
                </a:lnTo>
                <a:lnTo>
                  <a:pt x="19572" y="412125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75"/>
          <p:cNvSpPr/>
          <p:nvPr/>
        </p:nvSpPr>
        <p:spPr>
          <a:xfrm>
            <a:off x="7440831" y="2332909"/>
            <a:ext cx="885825" cy="403225"/>
          </a:xfrm>
          <a:custGeom>
            <a:avLst/>
            <a:gdLst>
              <a:gd name="connsiteX0" fmla="*/ 19572 w 885825"/>
              <a:gd name="connsiteY0" fmla="*/ 412125 h 403225"/>
              <a:gd name="connsiteX1" fmla="*/ 891669 w 885825"/>
              <a:gd name="connsiteY1" fmla="*/ 412125 h 403225"/>
              <a:gd name="connsiteX2" fmla="*/ 891669 w 885825"/>
              <a:gd name="connsiteY2" fmla="*/ 17315 h 403225"/>
              <a:gd name="connsiteX3" fmla="*/ 19572 w 885825"/>
              <a:gd name="connsiteY3" fmla="*/ 17315 h 403225"/>
              <a:gd name="connsiteX4" fmla="*/ 19572 w 885825"/>
              <a:gd name="connsiteY4" fmla="*/ 412125 h 40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825" h="403225">
                <a:moveTo>
                  <a:pt x="19572" y="412125"/>
                </a:moveTo>
                <a:lnTo>
                  <a:pt x="891669" y="412125"/>
                </a:lnTo>
                <a:lnTo>
                  <a:pt x="891669" y="17315"/>
                </a:lnTo>
                <a:lnTo>
                  <a:pt x="19572" y="17315"/>
                </a:lnTo>
                <a:lnTo>
                  <a:pt x="19572" y="4121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76"/>
          <p:cNvSpPr/>
          <p:nvPr/>
        </p:nvSpPr>
        <p:spPr>
          <a:xfrm>
            <a:off x="7517031" y="28028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77"/>
          <p:cNvSpPr/>
          <p:nvPr/>
        </p:nvSpPr>
        <p:spPr>
          <a:xfrm>
            <a:off x="7517031" y="28028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78"/>
          <p:cNvSpPr/>
          <p:nvPr/>
        </p:nvSpPr>
        <p:spPr>
          <a:xfrm>
            <a:off x="6310531" y="3818809"/>
            <a:ext cx="2181225" cy="1393825"/>
          </a:xfrm>
          <a:custGeom>
            <a:avLst/>
            <a:gdLst>
              <a:gd name="connsiteX0" fmla="*/ 21472 w 2181225"/>
              <a:gd name="connsiteY0" fmla="*/ 1401052 h 1393825"/>
              <a:gd name="connsiteX1" fmla="*/ 2186564 w 2181225"/>
              <a:gd name="connsiteY1" fmla="*/ 1401052 h 1393825"/>
              <a:gd name="connsiteX2" fmla="*/ 2186564 w 2181225"/>
              <a:gd name="connsiteY2" fmla="*/ 10271 h 1393825"/>
              <a:gd name="connsiteX3" fmla="*/ 21472 w 2181225"/>
              <a:gd name="connsiteY3" fmla="*/ 10271 h 1393825"/>
              <a:gd name="connsiteX4" fmla="*/ 21472 w 2181225"/>
              <a:gd name="connsiteY4" fmla="*/ 1401052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5" h="1393825">
                <a:moveTo>
                  <a:pt x="21472" y="1401052"/>
                </a:moveTo>
                <a:lnTo>
                  <a:pt x="2186564" y="1401052"/>
                </a:lnTo>
                <a:lnTo>
                  <a:pt x="2186564" y="10271"/>
                </a:lnTo>
                <a:lnTo>
                  <a:pt x="21472" y="10271"/>
                </a:lnTo>
                <a:lnTo>
                  <a:pt x="21472" y="140105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79"/>
          <p:cNvSpPr/>
          <p:nvPr/>
        </p:nvSpPr>
        <p:spPr>
          <a:xfrm>
            <a:off x="6501031" y="4161709"/>
            <a:ext cx="1825625" cy="873125"/>
          </a:xfrm>
          <a:custGeom>
            <a:avLst/>
            <a:gdLst>
              <a:gd name="connsiteX0" fmla="*/ 21077 w 1825625"/>
              <a:gd name="connsiteY0" fmla="*/ 874452 h 873125"/>
              <a:gd name="connsiteX1" fmla="*/ 1831588 w 1825625"/>
              <a:gd name="connsiteY1" fmla="*/ 874452 h 873125"/>
              <a:gd name="connsiteX2" fmla="*/ 1831588 w 1825625"/>
              <a:gd name="connsiteY2" fmla="*/ 17345 h 873125"/>
              <a:gd name="connsiteX3" fmla="*/ 21077 w 1825625"/>
              <a:gd name="connsiteY3" fmla="*/ 17345 h 873125"/>
              <a:gd name="connsiteX4" fmla="*/ 21077 w 1825625"/>
              <a:gd name="connsiteY4" fmla="*/ 874452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5625" h="873125">
                <a:moveTo>
                  <a:pt x="21077" y="874452"/>
                </a:moveTo>
                <a:lnTo>
                  <a:pt x="1831588" y="874452"/>
                </a:lnTo>
                <a:lnTo>
                  <a:pt x="1831588" y="17345"/>
                </a:lnTo>
                <a:lnTo>
                  <a:pt x="21077" y="17345"/>
                </a:lnTo>
                <a:lnTo>
                  <a:pt x="21077" y="874452"/>
                </a:lnTo>
                <a:close/>
              </a:path>
            </a:pathLst>
          </a:custGeom>
          <a:solidFill>
            <a:srgbClr val="F7D5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80"/>
          <p:cNvSpPr/>
          <p:nvPr/>
        </p:nvSpPr>
        <p:spPr>
          <a:xfrm>
            <a:off x="6501031" y="4161709"/>
            <a:ext cx="1825625" cy="873125"/>
          </a:xfrm>
          <a:custGeom>
            <a:avLst/>
            <a:gdLst>
              <a:gd name="connsiteX0" fmla="*/ 21077 w 1825625"/>
              <a:gd name="connsiteY0" fmla="*/ 874452 h 873125"/>
              <a:gd name="connsiteX1" fmla="*/ 1831588 w 1825625"/>
              <a:gd name="connsiteY1" fmla="*/ 874452 h 873125"/>
              <a:gd name="connsiteX2" fmla="*/ 1831588 w 1825625"/>
              <a:gd name="connsiteY2" fmla="*/ 17345 h 873125"/>
              <a:gd name="connsiteX3" fmla="*/ 21077 w 1825625"/>
              <a:gd name="connsiteY3" fmla="*/ 17345 h 873125"/>
              <a:gd name="connsiteX4" fmla="*/ 21077 w 1825625"/>
              <a:gd name="connsiteY4" fmla="*/ 874452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5625" h="873125">
                <a:moveTo>
                  <a:pt x="21077" y="874452"/>
                </a:moveTo>
                <a:lnTo>
                  <a:pt x="1831588" y="874452"/>
                </a:lnTo>
                <a:lnTo>
                  <a:pt x="1831588" y="17345"/>
                </a:lnTo>
                <a:lnTo>
                  <a:pt x="21077" y="17345"/>
                </a:lnTo>
                <a:lnTo>
                  <a:pt x="21077" y="87445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81"/>
          <p:cNvSpPr/>
          <p:nvPr/>
        </p:nvSpPr>
        <p:spPr>
          <a:xfrm>
            <a:off x="6602631" y="46316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82"/>
          <p:cNvSpPr/>
          <p:nvPr/>
        </p:nvSpPr>
        <p:spPr>
          <a:xfrm>
            <a:off x="6602631" y="46316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377994"/>
            <a:ext cx="3970020" cy="2011680"/>
          </a:xfrm>
          <a:prstGeom prst="rect">
            <a:avLst/>
          </a:prstGeom>
        </p:spPr>
      </p:pic>
      <p:sp>
        <p:nvSpPr>
          <p:cNvPr id="28" name="TextBox 288"/>
          <p:cNvSpPr txBox="1"/>
          <p:nvPr/>
        </p:nvSpPr>
        <p:spPr>
          <a:xfrm>
            <a:off x="1082068" y="2939763"/>
            <a:ext cx="1463834" cy="783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Driver</a:t>
            </a:r>
            <a:r>
              <a:rPr lang="en-US" altLang="zh-CN" sz="18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Program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30"/>
              </a:lnSpc>
            </a:pPr>
            <a:endParaRPr lang="en-US" dirty="0" smtClean="0"/>
          </a:p>
          <a:p>
            <a:pPr marL="0" indent="146614">
              <a:lnSpc>
                <a:spcPct val="100000"/>
              </a:lnSpc>
            </a:pPr>
            <a:r>
              <a:rPr lang="en-US" altLang="zh-CN" sz="1400" b="1" spc="-5" dirty="0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lang="en-US" altLang="zh-CN" sz="1400" b="1" dirty="0">
                <a:solidFill>
                  <a:srgbClr val="000000"/>
                </a:solidFill>
                <a:latin typeface="Arial"/>
                <a:ea typeface="Arial"/>
              </a:rPr>
              <a:t>parkContext</a:t>
            </a:r>
          </a:p>
        </p:txBody>
      </p:sp>
      <p:sp>
        <p:nvSpPr>
          <p:cNvPr id="29" name="TextBox 289"/>
          <p:cNvSpPr txBox="1"/>
          <p:nvPr/>
        </p:nvSpPr>
        <p:spPr>
          <a:xfrm>
            <a:off x="6782468" y="2856019"/>
            <a:ext cx="530604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b="1" spc="-5" dirty="0">
                <a:solidFill>
                  <a:srgbClr val="000000"/>
                </a:solidFill>
                <a:latin typeface="Calibri"/>
                <a:ea typeface="Calibri"/>
              </a:rPr>
              <a:t>Ta</a:t>
            </a:r>
            <a:r>
              <a:rPr lang="en-US" altLang="zh-CN" sz="1700" b="1" dirty="0">
                <a:solidFill>
                  <a:srgbClr val="000000"/>
                </a:solidFill>
                <a:latin typeface="Calibri"/>
                <a:ea typeface="Calibri"/>
              </a:rPr>
              <a:t>sk</a:t>
            </a:r>
          </a:p>
        </p:txBody>
      </p:sp>
      <p:sp>
        <p:nvSpPr>
          <p:cNvPr id="30" name="TextBox 290"/>
          <p:cNvSpPr txBox="1"/>
          <p:nvPr/>
        </p:nvSpPr>
        <p:spPr>
          <a:xfrm>
            <a:off x="7696868" y="2856019"/>
            <a:ext cx="530603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b="1" spc="-5" dirty="0">
                <a:solidFill>
                  <a:srgbClr val="000000"/>
                </a:solidFill>
                <a:latin typeface="Calibri"/>
                <a:ea typeface="Calibri"/>
              </a:rPr>
              <a:t>Ta</a:t>
            </a:r>
            <a:r>
              <a:rPr lang="en-US" altLang="zh-CN" sz="1700" b="1" dirty="0">
                <a:solidFill>
                  <a:srgbClr val="000000"/>
                </a:solidFill>
                <a:latin typeface="Calibri"/>
                <a:ea typeface="Calibri"/>
              </a:rPr>
              <a:t>sk</a:t>
            </a:r>
          </a:p>
        </p:txBody>
      </p:sp>
      <p:sp>
        <p:nvSpPr>
          <p:cNvPr id="31" name="TextBox 291"/>
          <p:cNvSpPr txBox="1"/>
          <p:nvPr/>
        </p:nvSpPr>
        <p:spPr>
          <a:xfrm>
            <a:off x="6439567" y="3876592"/>
            <a:ext cx="1739340" cy="641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b="1" dirty="0">
                <a:solidFill>
                  <a:srgbClr val="000000"/>
                </a:solidFill>
                <a:latin typeface="Calibri"/>
                <a:ea typeface="Calibri"/>
              </a:rPr>
              <a:t>Worker</a:t>
            </a:r>
            <a:r>
              <a:rPr lang="en-US" altLang="zh-CN" sz="15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b="1" spc="-5" dirty="0">
                <a:solidFill>
                  <a:srgbClr val="000000"/>
                </a:solidFill>
                <a:latin typeface="Calibri"/>
                <a:ea typeface="Calibri"/>
              </a:rPr>
              <a:t>Node</a:t>
            </a:r>
          </a:p>
          <a:p>
            <a:pPr>
              <a:lnSpc>
                <a:spcPts val="1210"/>
              </a:lnSpc>
            </a:pPr>
            <a:endParaRPr lang="en-US" dirty="0" smtClean="0"/>
          </a:p>
          <a:p>
            <a:pPr marL="0" indent="175260">
              <a:lnSpc>
                <a:spcPct val="100000"/>
              </a:lnSpc>
              <a:tabLst>
                <a:tab pos="1190506" algn="l"/>
              </a:tabLst>
            </a:pPr>
            <a:r>
              <a:rPr lang="en-US" altLang="zh-CN" sz="1700" b="1" spc="-5" dirty="0">
                <a:solidFill>
                  <a:srgbClr val="000000"/>
                </a:solidFill>
                <a:latin typeface="Calibri"/>
                <a:ea typeface="Calibri"/>
              </a:rPr>
              <a:t>Executor	</a:t>
            </a:r>
            <a:r>
              <a:rPr lang="en-US" altLang="zh-CN" sz="1700" b="1" spc="-10" dirty="0">
                <a:solidFill>
                  <a:srgbClr val="000000"/>
                </a:solidFill>
                <a:latin typeface="Calibri"/>
                <a:ea typeface="Calibri"/>
              </a:rPr>
              <a:t>Cache</a:t>
            </a:r>
          </a:p>
        </p:txBody>
      </p:sp>
      <p:sp>
        <p:nvSpPr>
          <p:cNvPr id="32" name="TextBox 292"/>
          <p:cNvSpPr txBox="1"/>
          <p:nvPr/>
        </p:nvSpPr>
        <p:spPr>
          <a:xfrm>
            <a:off x="6782467" y="4685379"/>
            <a:ext cx="1445353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14400" algn="l"/>
              </a:tabLst>
            </a:pPr>
            <a:r>
              <a:rPr lang="en-US" altLang="zh-CN" sz="1700" b="1" dirty="0">
                <a:solidFill>
                  <a:srgbClr val="000000"/>
                </a:solidFill>
                <a:latin typeface="Calibri"/>
                <a:ea typeface="Calibri"/>
              </a:rPr>
              <a:t>Task	</a:t>
            </a:r>
            <a:r>
              <a:rPr lang="en-US" altLang="zh-CN" sz="1700" b="1" spc="-10" dirty="0">
                <a:solidFill>
                  <a:srgbClr val="000000"/>
                </a:solidFill>
                <a:latin typeface="Calibri"/>
                <a:ea typeface="Calibri"/>
              </a:rPr>
              <a:t>Task</a:t>
            </a:r>
          </a:p>
        </p:txBody>
      </p:sp>
      <p:sp>
        <p:nvSpPr>
          <p:cNvPr id="56" name="TextBox 291"/>
          <p:cNvSpPr txBox="1"/>
          <p:nvPr/>
        </p:nvSpPr>
        <p:spPr>
          <a:xfrm>
            <a:off x="6444208" y="2030307"/>
            <a:ext cx="1739340" cy="641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b="1" dirty="0">
                <a:solidFill>
                  <a:srgbClr val="000000"/>
                </a:solidFill>
                <a:latin typeface="Calibri"/>
                <a:ea typeface="Calibri"/>
              </a:rPr>
              <a:t>Worker</a:t>
            </a:r>
            <a:r>
              <a:rPr lang="en-US" altLang="zh-CN" sz="15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b="1" spc="-5" dirty="0">
                <a:solidFill>
                  <a:srgbClr val="000000"/>
                </a:solidFill>
                <a:latin typeface="Calibri"/>
                <a:ea typeface="Calibri"/>
              </a:rPr>
              <a:t>Node</a:t>
            </a:r>
          </a:p>
          <a:p>
            <a:pPr>
              <a:lnSpc>
                <a:spcPts val="1210"/>
              </a:lnSpc>
            </a:pPr>
            <a:endParaRPr lang="en-US" dirty="0" smtClean="0"/>
          </a:p>
          <a:p>
            <a:pPr marL="0" indent="175260">
              <a:lnSpc>
                <a:spcPct val="100000"/>
              </a:lnSpc>
              <a:tabLst>
                <a:tab pos="1190506" algn="l"/>
              </a:tabLst>
            </a:pPr>
            <a:r>
              <a:rPr lang="en-US" altLang="zh-CN" sz="1700" b="1" spc="-5" dirty="0">
                <a:solidFill>
                  <a:srgbClr val="000000"/>
                </a:solidFill>
                <a:latin typeface="Calibri"/>
                <a:ea typeface="Calibri"/>
              </a:rPr>
              <a:t>Executor	</a:t>
            </a:r>
            <a:r>
              <a:rPr lang="en-US" altLang="zh-CN" sz="1700" b="1" spc="-10" dirty="0">
                <a:solidFill>
                  <a:srgbClr val="000000"/>
                </a:solidFill>
                <a:latin typeface="Calibri"/>
                <a:ea typeface="Calibri"/>
              </a:rPr>
              <a:t>Cache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001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88640"/>
            <a:ext cx="7886700" cy="994172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在叢集運算架構下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(Cluster)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4" y="1700808"/>
            <a:ext cx="7536091" cy="384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40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12 Definitions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742507"/>
            <a:ext cx="8229600" cy="4937760"/>
          </a:xfrm>
        </p:spPr>
        <p:txBody>
          <a:bodyPr/>
          <a:lstStyle/>
          <a:p>
            <a:pPr marL="0" indent="0">
              <a:buNone/>
            </a:pP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(8)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shift (for enterprises) from processing internal data to mining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external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(9)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shift (for individuals) from consuming data to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creating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(10)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merger of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Madame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Olympe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Maxime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Lieutenant Commander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(11)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belief that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more data you have the more insights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and answers will rise automatically from the pool of ones and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zeros</a:t>
            </a:r>
          </a:p>
          <a:p>
            <a:pPr marL="0" indent="0">
              <a:buNone/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(12)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new attitude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by businesses, non-profits, government agencies, and individuals that combining data from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multiple sources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could lead to better decisions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990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Spark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元件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Picture 3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47920"/>
            <a:ext cx="8027630" cy="288032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04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SQL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80088"/>
          </a:xfrm>
        </p:spPr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 SQL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的一個套件，建立在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的核心層上，可用於處理結構化的資料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提供了一個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SQL-like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的介面，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可用來處理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結構化的資料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43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streaming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Spark Streaming</a:t>
            </a:r>
            <a:r>
              <a:rPr lang="zh-TW" altLang="en-US" dirty="0">
                <a:latin typeface="+mj-ea"/>
                <a:ea typeface="+mj-ea"/>
              </a:rPr>
              <a:t>在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上層執行</a:t>
            </a:r>
            <a:r>
              <a:rPr lang="zh-TW" altLang="en-US" dirty="0" smtClean="0">
                <a:latin typeface="+mj-ea"/>
                <a:ea typeface="+mj-ea"/>
              </a:rPr>
              <a:t>，提供資料流運算用的</a:t>
            </a:r>
            <a:r>
              <a:rPr lang="en-US" altLang="zh-TW" dirty="0" smtClean="0">
                <a:latin typeface="+mj-ea"/>
              </a:rPr>
              <a:t>API 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 Streaming </a:t>
            </a:r>
            <a:r>
              <a:rPr lang="zh-TW" altLang="en-US" dirty="0" smtClean="0">
                <a:latin typeface="+mj-ea"/>
                <a:ea typeface="+mj-ea"/>
              </a:rPr>
              <a:t>提供功能強大的互動分析工具來處理資料流與歷史資料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 Streaming </a:t>
            </a:r>
            <a:r>
              <a:rPr lang="zh-TW" altLang="en-US" dirty="0" smtClean="0">
                <a:latin typeface="+mj-ea"/>
                <a:ea typeface="+mj-ea"/>
              </a:rPr>
              <a:t>繼承</a:t>
            </a:r>
            <a:r>
              <a:rPr lang="zh-TW" altLang="en-US" dirty="0">
                <a:latin typeface="+mj-ea"/>
                <a:ea typeface="+mj-ea"/>
              </a:rPr>
              <a:t>了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zh-TW" altLang="en-US" dirty="0" smtClean="0">
                <a:latin typeface="+mj-ea"/>
                <a:ea typeface="+mj-ea"/>
              </a:rPr>
              <a:t>易用性和</a:t>
            </a:r>
            <a:r>
              <a:rPr lang="zh-TW" altLang="en-US" dirty="0">
                <a:latin typeface="+mj-ea"/>
                <a:ea typeface="+mj-ea"/>
              </a:rPr>
              <a:t>容錯特性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641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GraphX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68" y="1268760"/>
            <a:ext cx="7776864" cy="4266474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+mj-ea"/>
                <a:ea typeface="+mj-ea"/>
              </a:rPr>
              <a:t>GraphX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是一</a:t>
            </a:r>
            <a:r>
              <a:rPr lang="zh-TW" altLang="en-US" dirty="0" smtClean="0">
                <a:latin typeface="+mj-ea"/>
                <a:ea typeface="+mj-ea"/>
              </a:rPr>
              <a:t>個</a:t>
            </a:r>
            <a:r>
              <a:rPr lang="zh-TW" altLang="en-US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位於</a:t>
            </a:r>
            <a:r>
              <a:rPr lang="en-US" altLang="zh-TW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Spark</a:t>
            </a:r>
            <a:r>
              <a:rPr lang="zh-TW" altLang="en-US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的上</a:t>
            </a:r>
            <a:r>
              <a:rPr lang="zh-TW" altLang="en-US" dirty="0" smtClean="0">
                <a:solidFill>
                  <a:prstClr val="black"/>
                </a:solidFill>
                <a:latin typeface="標楷體" charset="-120"/>
                <a:ea typeface="標楷體" charset="-120"/>
              </a:rPr>
              <a:t>層的</a:t>
            </a:r>
            <a:r>
              <a:rPr lang="zh-TW" altLang="en-US" dirty="0" smtClean="0">
                <a:latin typeface="+mj-ea"/>
                <a:ea typeface="+mj-ea"/>
              </a:rPr>
              <a:t>圖形</a:t>
            </a:r>
            <a:r>
              <a:rPr lang="zh-TW" altLang="en-US" dirty="0">
                <a:latin typeface="+mj-ea"/>
                <a:ea typeface="+mj-ea"/>
              </a:rPr>
              <a:t>計算引擎</a:t>
            </a:r>
            <a:r>
              <a:rPr lang="en-US" altLang="zh-TW" dirty="0">
                <a:latin typeface="+mj-ea"/>
                <a:ea typeface="+mj-ea"/>
              </a:rPr>
              <a:t>(graph computation engine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 err="1">
                <a:latin typeface="+mj-ea"/>
                <a:ea typeface="+mj-ea"/>
              </a:rPr>
              <a:t>GraphX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允許使用者以互動的方式去建立</a:t>
            </a:r>
            <a:r>
              <a:rPr lang="en-US" altLang="zh-TW" dirty="0">
                <a:latin typeface="+mj-ea"/>
                <a:ea typeface="+mj-ea"/>
              </a:rPr>
              <a:t>(create)</a:t>
            </a:r>
            <a:r>
              <a:rPr lang="zh-TW" altLang="en-US" dirty="0">
                <a:latin typeface="+mj-ea"/>
                <a:ea typeface="+mj-ea"/>
              </a:rPr>
              <a:t>，轉換</a:t>
            </a:r>
            <a:r>
              <a:rPr lang="en-US" altLang="zh-TW" dirty="0">
                <a:latin typeface="+mj-ea"/>
                <a:ea typeface="+mj-ea"/>
              </a:rPr>
              <a:t>(transform)</a:t>
            </a:r>
            <a:r>
              <a:rPr lang="zh-TW" altLang="en-US" dirty="0">
                <a:latin typeface="+mj-ea"/>
                <a:ea typeface="+mj-ea"/>
              </a:rPr>
              <a:t>和推理</a:t>
            </a:r>
            <a:r>
              <a:rPr lang="en-US" altLang="zh-TW" dirty="0">
                <a:latin typeface="+mj-ea"/>
                <a:ea typeface="+mj-ea"/>
              </a:rPr>
              <a:t>(reason)</a:t>
            </a:r>
            <a:r>
              <a:rPr lang="zh-TW" altLang="en-US" dirty="0" smtClean="0">
                <a:latin typeface="+mj-ea"/>
                <a:ea typeface="+mj-ea"/>
              </a:rPr>
              <a:t>圖形化的結構數據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引入</a:t>
            </a:r>
            <a:r>
              <a:rPr lang="zh-TW" altLang="en-US" dirty="0">
                <a:latin typeface="+mj-ea"/>
                <a:ea typeface="+mj-ea"/>
              </a:rPr>
              <a:t>新的圖形抽象概念來擴充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</a:t>
            </a:r>
          </a:p>
          <a:p>
            <a:pPr lvl="1"/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152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Apache Spark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84784"/>
            <a:ext cx="8075240" cy="4608512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使用對象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資料科學家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應用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辨識資料中的模式、趨勢、風險和機會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以回答問題</a:t>
            </a:r>
            <a:r>
              <a:rPr lang="zh-TW" altLang="en-US" dirty="0" smtClean="0">
                <a:latin typeface="+mj-ea"/>
                <a:ea typeface="+mj-ea"/>
              </a:rPr>
              <a:t>或發現資料內涵為</a:t>
            </a:r>
            <a:r>
              <a:rPr lang="zh-TW" altLang="en-US" dirty="0">
                <a:latin typeface="+mj-ea"/>
                <a:ea typeface="+mj-ea"/>
              </a:rPr>
              <a:t>目的去進行資料分析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特定目的分析</a:t>
            </a:r>
            <a:r>
              <a:rPr lang="en-US" altLang="zh-TW" dirty="0">
                <a:latin typeface="+mj-ea"/>
                <a:ea typeface="+mj-ea"/>
              </a:rPr>
              <a:t>(Ad hoc analysis)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Spark </a:t>
            </a:r>
            <a:r>
              <a:rPr lang="zh-TW" altLang="en-US" dirty="0">
                <a:latin typeface="+mj-ea"/>
                <a:ea typeface="+mj-ea"/>
              </a:rPr>
              <a:t>提供資料科學家整個資料科學流程，從資料取得、特定目的分析、機器學習整合運用、視覺化呈現等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456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7320" y="2809643"/>
            <a:ext cx="6669360" cy="1238715"/>
          </a:xfrm>
        </p:spPr>
        <p:txBody>
          <a:bodyPr>
            <a:normAutofit/>
          </a:bodyPr>
          <a:lstStyle/>
          <a:p>
            <a:r>
              <a:rPr lang="en-US" altLang="zh-TW" dirty="0"/>
              <a:t>Pair RDDs </a:t>
            </a:r>
            <a:r>
              <a:rPr lang="zh-TW" altLang="en-US" dirty="0"/>
              <a:t>介紹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(Introduction to Pair RDDs)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64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Pair </a:t>
            </a:r>
            <a:r>
              <a:rPr lang="en-US" altLang="zh-TW" dirty="0" smtClean="0"/>
              <a:t>RDDs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7200900" cy="4410490"/>
          </a:xfrm>
        </p:spPr>
        <p:txBody>
          <a:bodyPr>
            <a:noAutofit/>
          </a:bodyPr>
          <a:lstStyle/>
          <a:p>
            <a:r>
              <a:rPr lang="zh-TW" altLang="en-US" sz="2400" dirty="0" smtClean="0">
                <a:latin typeface="+mj-ea"/>
                <a:ea typeface="+mj-ea"/>
              </a:rPr>
              <a:t>現實</a:t>
            </a:r>
            <a:r>
              <a:rPr lang="zh-TW" altLang="en-US" sz="2400" dirty="0">
                <a:latin typeface="+mj-ea"/>
                <a:ea typeface="+mj-ea"/>
              </a:rPr>
              <a:t>生活</a:t>
            </a:r>
            <a:r>
              <a:rPr lang="zh-TW" altLang="en-US" sz="2400" dirty="0" smtClean="0">
                <a:latin typeface="+mj-ea"/>
                <a:ea typeface="+mj-ea"/>
              </a:rPr>
              <a:t>中的資料集大多是以</a:t>
            </a:r>
            <a:r>
              <a:rPr lang="en-US" altLang="zh-TW" sz="2400" dirty="0" smtClean="0">
                <a:solidFill>
                  <a:srgbClr val="FF0000"/>
                </a:solidFill>
                <a:latin typeface="+mj-ea"/>
                <a:ea typeface="+mj-ea"/>
              </a:rPr>
              <a:t>key </a:t>
            </a:r>
            <a:r>
              <a:rPr lang="en-US" altLang="zh-TW" sz="2400" dirty="0">
                <a:solidFill>
                  <a:srgbClr val="FF0000"/>
                </a:solidFill>
                <a:latin typeface="+mj-ea"/>
                <a:ea typeface="+mj-ea"/>
              </a:rPr>
              <a:t>value pairs</a:t>
            </a:r>
            <a:r>
              <a:rPr lang="zh-TW" altLang="en-US" sz="2400" dirty="0">
                <a:latin typeface="+mj-ea"/>
                <a:ea typeface="+mj-ea"/>
              </a:rPr>
              <a:t>方式所</a:t>
            </a:r>
            <a:r>
              <a:rPr lang="zh-TW" altLang="en-US" sz="2400" dirty="0" smtClean="0">
                <a:latin typeface="+mj-ea"/>
                <a:ea typeface="+mj-ea"/>
              </a:rPr>
              <a:t>呈現</a:t>
            </a:r>
            <a:endParaRPr lang="en-US" altLang="zh-TW" sz="2400" dirty="0" smtClean="0">
              <a:latin typeface="+mj-ea"/>
              <a:ea typeface="+mj-ea"/>
            </a:endParaRPr>
          </a:p>
          <a:p>
            <a:endParaRPr lang="en-US" altLang="zh-TW" sz="2400" dirty="0">
              <a:latin typeface="+mj-ea"/>
              <a:ea typeface="+mj-ea"/>
            </a:endParaRPr>
          </a:p>
          <a:p>
            <a:pPr lvl="1"/>
            <a:r>
              <a:rPr lang="zh-TW" altLang="en-US" sz="2400" dirty="0">
                <a:latin typeface="+mj-ea"/>
                <a:ea typeface="+mj-ea"/>
              </a:rPr>
              <a:t>舉例來說：護照</a:t>
            </a:r>
            <a:r>
              <a:rPr lang="en-US" altLang="zh-TW" sz="2400" dirty="0">
                <a:latin typeface="+mj-ea"/>
                <a:ea typeface="+mj-ea"/>
              </a:rPr>
              <a:t>ID</a:t>
            </a:r>
            <a:r>
              <a:rPr lang="zh-TW" altLang="en-US" sz="2400" dirty="0">
                <a:latin typeface="+mj-ea"/>
                <a:ea typeface="+mj-ea"/>
              </a:rPr>
              <a:t>與護照持有人、課程名稱與參與該課程的</a:t>
            </a:r>
            <a:r>
              <a:rPr lang="zh-TW" altLang="en-US" sz="2400" dirty="0" smtClean="0">
                <a:latin typeface="+mj-ea"/>
                <a:ea typeface="+mj-ea"/>
              </a:rPr>
              <a:t>學生</a:t>
            </a:r>
            <a:endParaRPr lang="en-US" altLang="zh-TW" sz="2400" dirty="0" smtClean="0">
              <a:latin typeface="+mj-ea"/>
              <a:ea typeface="+mj-ea"/>
            </a:endParaRPr>
          </a:p>
          <a:p>
            <a:pPr lvl="1"/>
            <a:endParaRPr lang="en-US" altLang="zh-TW" sz="2400" dirty="0">
              <a:latin typeface="+mj-ea"/>
              <a:ea typeface="+mj-ea"/>
            </a:endParaRPr>
          </a:p>
          <a:p>
            <a:pPr lvl="1"/>
            <a:r>
              <a:rPr lang="zh-TW" altLang="en-US" sz="2400" dirty="0">
                <a:latin typeface="+mj-ea"/>
                <a:ea typeface="+mj-ea"/>
              </a:rPr>
              <a:t>這類型的資料集的典型模式是每行都是一個</a:t>
            </a:r>
            <a:r>
              <a:rPr lang="en-US" altLang="zh-TW" sz="2400" dirty="0">
                <a:latin typeface="+mj-ea"/>
                <a:ea typeface="+mj-ea"/>
              </a:rPr>
              <a:t>(key)</a:t>
            </a:r>
            <a:r>
              <a:rPr lang="zh-TW" altLang="en-US" sz="2400" dirty="0">
                <a:latin typeface="+mj-ea"/>
                <a:ea typeface="+mj-ea"/>
              </a:rPr>
              <a:t>鍵且會映射到一個值</a:t>
            </a:r>
            <a:r>
              <a:rPr lang="en-US" altLang="zh-TW" sz="2400" dirty="0">
                <a:latin typeface="+mj-ea"/>
                <a:ea typeface="+mj-ea"/>
              </a:rPr>
              <a:t>(value)</a:t>
            </a:r>
            <a:r>
              <a:rPr lang="zh-TW" altLang="en-US" sz="2400" dirty="0">
                <a:latin typeface="+mj-ea"/>
                <a:ea typeface="+mj-ea"/>
              </a:rPr>
              <a:t>或多個值</a:t>
            </a:r>
            <a:r>
              <a:rPr lang="en-US" altLang="zh-TW" sz="2400" dirty="0">
                <a:latin typeface="+mj-ea"/>
                <a:ea typeface="+mj-ea"/>
              </a:rPr>
              <a:t>(value)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 lvl="1"/>
            <a:endParaRPr lang="en-US" altLang="zh-TW" sz="2400" dirty="0">
              <a:latin typeface="+mj-ea"/>
              <a:ea typeface="+mj-ea"/>
            </a:endParaRPr>
          </a:p>
          <a:p>
            <a:pPr lvl="1"/>
            <a:r>
              <a:rPr lang="zh-TW" altLang="en-US" sz="2400" dirty="0">
                <a:latin typeface="+mj-ea"/>
                <a:ea typeface="+mj-ea"/>
              </a:rPr>
              <a:t>在</a:t>
            </a:r>
            <a:r>
              <a:rPr lang="en-US" altLang="zh-TW" sz="2400" dirty="0">
                <a:latin typeface="+mj-ea"/>
                <a:ea typeface="+mj-ea"/>
              </a:rPr>
              <a:t>Spark</a:t>
            </a:r>
            <a:r>
              <a:rPr lang="zh-TW" altLang="en-US" sz="2400" dirty="0">
                <a:latin typeface="+mj-ea"/>
                <a:ea typeface="+mj-ea"/>
              </a:rPr>
              <a:t>中，提供了</a:t>
            </a:r>
            <a:r>
              <a:rPr lang="en-US" altLang="zh-TW" sz="2400" dirty="0">
                <a:latin typeface="+mj-ea"/>
                <a:ea typeface="+mj-ea"/>
              </a:rPr>
              <a:t>Pair RDD</a:t>
            </a:r>
            <a:r>
              <a:rPr lang="zh-TW" altLang="en-US" sz="2400" dirty="0">
                <a:latin typeface="+mj-ea"/>
                <a:ea typeface="+mj-ea"/>
              </a:rPr>
              <a:t> 的資料結構，以處理上述的資料類型，在操作上變得簡單且有效率</a:t>
            </a:r>
            <a:endParaRPr lang="en-US" altLang="zh-TW" sz="2400" dirty="0">
              <a:latin typeface="+mj-ea"/>
              <a:ea typeface="+mj-ea"/>
            </a:endParaRPr>
          </a:p>
          <a:p>
            <a:pPr lvl="1"/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791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Pair RDD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57400"/>
            <a:ext cx="7200900" cy="369385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Pair RDD</a:t>
            </a:r>
            <a:r>
              <a:rPr lang="zh-TW" altLang="en-US" dirty="0">
                <a:latin typeface="+mj-ea"/>
                <a:ea typeface="+mj-ea"/>
              </a:rPr>
              <a:t> 是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中的一種特殊類型，可以用於儲存</a:t>
            </a:r>
            <a:r>
              <a:rPr lang="en-US" altLang="zh-TW" dirty="0">
                <a:latin typeface="+mj-ea"/>
                <a:ea typeface="+mj-ea"/>
              </a:rPr>
              <a:t>key-value pair </a:t>
            </a:r>
            <a:r>
              <a:rPr lang="zh-TW" altLang="en-US" dirty="0">
                <a:latin typeface="+mj-ea"/>
                <a:ea typeface="+mj-ea"/>
              </a:rPr>
              <a:t>格式的</a:t>
            </a:r>
            <a:r>
              <a:rPr lang="zh-TW" altLang="en-US" dirty="0" smtClean="0">
                <a:latin typeface="+mj-ea"/>
                <a:ea typeface="+mj-ea"/>
              </a:rPr>
              <a:t>資料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在開發時，可利用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建構出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應用程式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877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/>
              <a:t>Pair RDDs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68120"/>
          </a:xfrm>
        </p:spPr>
        <p:txBody>
          <a:bodyPr/>
          <a:lstStyle/>
          <a:p>
            <a:r>
              <a:rPr lang="zh-TW" altLang="en-US" smtClean="0">
                <a:latin typeface="+mj-ea"/>
                <a:ea typeface="+mj-ea"/>
              </a:rPr>
              <a:t>從 </a:t>
            </a:r>
            <a:r>
              <a:rPr lang="en-US" altLang="zh-TW" dirty="0">
                <a:latin typeface="+mj-ea"/>
                <a:ea typeface="+mj-ea"/>
              </a:rPr>
              <a:t>key value</a:t>
            </a:r>
            <a:r>
              <a:rPr lang="zh-TW" altLang="en-US" dirty="0">
                <a:latin typeface="+mj-ea"/>
                <a:ea typeface="+mj-ea"/>
              </a:rPr>
              <a:t> 的資料結構</a:t>
            </a:r>
            <a:r>
              <a:rPr lang="en-US" altLang="zh-TW" dirty="0">
                <a:latin typeface="+mj-ea"/>
                <a:ea typeface="+mj-ea"/>
              </a:rPr>
              <a:t>(tuple)</a:t>
            </a:r>
            <a:r>
              <a:rPr lang="zh-TW" altLang="en-US" dirty="0">
                <a:latin typeface="+mj-ea"/>
                <a:ea typeface="+mj-ea"/>
              </a:rPr>
              <a:t>的表，將資料回傳至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從一般的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轉成 </a:t>
            </a:r>
            <a:r>
              <a:rPr lang="en-US" altLang="zh-TW" dirty="0">
                <a:latin typeface="+mj-ea"/>
                <a:ea typeface="+mj-ea"/>
              </a:rPr>
              <a:t>Pair RDD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13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tuples</a:t>
            </a:r>
            <a:r>
              <a:rPr lang="zh-TW" altLang="en-US" dirty="0"/>
              <a:t>中取得</a:t>
            </a:r>
            <a:r>
              <a:rPr lang="en-US" altLang="zh-TW" dirty="0"/>
              <a:t>Pair RDDs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576" y="1844824"/>
            <a:ext cx="7184137" cy="327636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281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6798" y="2780928"/>
            <a:ext cx="7301834" cy="1584176"/>
          </a:xfrm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大數據的新思維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75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Pair RDDs </a:t>
            </a:r>
            <a:r>
              <a:rPr lang="zh-TW" altLang="en-US" dirty="0"/>
              <a:t>上的</a:t>
            </a:r>
            <a:r>
              <a:rPr lang="zh-TW" altLang="en-US" dirty="0" smtClean="0"/>
              <a:t>轉換運算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8160"/>
          </a:xfrm>
        </p:spPr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所有可運用在</a:t>
            </a:r>
            <a:r>
              <a:rPr lang="zh-TW" altLang="en-US" dirty="0">
                <a:latin typeface="+mj-ea"/>
                <a:ea typeface="+mj-ea"/>
              </a:rPr>
              <a:t>一般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上的轉換</a:t>
            </a:r>
            <a:r>
              <a:rPr lang="en-US" altLang="zh-TW" dirty="0">
                <a:latin typeface="+mj-ea"/>
                <a:ea typeface="+mj-ea"/>
              </a:rPr>
              <a:t>(Transformations)</a:t>
            </a:r>
            <a:br>
              <a:rPr lang="en-US" altLang="zh-TW" dirty="0">
                <a:latin typeface="+mj-ea"/>
                <a:ea typeface="+mj-ea"/>
              </a:rPr>
            </a:br>
            <a:r>
              <a:rPr lang="zh-TW" altLang="en-US" dirty="0" smtClean="0">
                <a:latin typeface="+mj-ea"/>
                <a:ea typeface="+mj-ea"/>
              </a:rPr>
              <a:t>運算都</a:t>
            </a:r>
            <a:r>
              <a:rPr lang="zh-TW" altLang="en-US" dirty="0">
                <a:latin typeface="+mj-ea"/>
                <a:ea typeface="+mj-ea"/>
              </a:rPr>
              <a:t>可以在</a:t>
            </a:r>
            <a:r>
              <a:rPr lang="en-US" altLang="zh-TW" dirty="0">
                <a:latin typeface="+mj-ea"/>
                <a:ea typeface="+mj-ea"/>
              </a:rPr>
              <a:t>Pair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RDDs</a:t>
            </a:r>
            <a:r>
              <a:rPr lang="zh-TW" altLang="en-US" dirty="0">
                <a:latin typeface="+mj-ea"/>
                <a:ea typeface="+mj-ea"/>
              </a:rPr>
              <a:t>上</a:t>
            </a:r>
            <a:r>
              <a:rPr lang="zh-TW" altLang="en-US" dirty="0" smtClean="0">
                <a:latin typeface="+mj-ea"/>
                <a:ea typeface="+mj-ea"/>
              </a:rPr>
              <a:t>執行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Pair RDDs</a:t>
            </a:r>
            <a:r>
              <a:rPr lang="zh-TW" altLang="en-US" dirty="0">
                <a:latin typeface="+mj-ea"/>
                <a:ea typeface="+mj-ea"/>
              </a:rPr>
              <a:t>也支援</a:t>
            </a:r>
            <a:r>
              <a:rPr lang="zh-TW" altLang="en-US" dirty="0" smtClean="0">
                <a:latin typeface="+mj-ea"/>
                <a:ea typeface="+mj-ea"/>
              </a:rPr>
              <a:t>所有可用在一般</a:t>
            </a:r>
            <a:r>
              <a:rPr lang="en-US" altLang="zh-TW" dirty="0" smtClean="0">
                <a:latin typeface="+mj-ea"/>
                <a:ea typeface="+mj-ea"/>
              </a:rPr>
              <a:t>RDDs</a:t>
            </a:r>
            <a:r>
              <a:rPr lang="zh-TW" altLang="en-US" dirty="0" smtClean="0">
                <a:latin typeface="+mj-ea"/>
                <a:ea typeface="+mj-ea"/>
              </a:rPr>
              <a:t>上的</a:t>
            </a:r>
            <a:r>
              <a:rPr lang="zh-TW" altLang="en-US" dirty="0">
                <a:latin typeface="+mj-ea"/>
                <a:ea typeface="+mj-ea"/>
              </a:rPr>
              <a:t>函式</a:t>
            </a:r>
            <a:endParaRPr lang="en-US" altLang="zh-TW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由於</a:t>
            </a:r>
            <a:r>
              <a:rPr lang="en-US" altLang="zh-TW" dirty="0" smtClean="0">
                <a:latin typeface="+mj-ea"/>
                <a:ea typeface="+mj-ea"/>
              </a:rPr>
              <a:t>Pair </a:t>
            </a:r>
            <a:r>
              <a:rPr lang="en-US" altLang="zh-TW" dirty="0">
                <a:latin typeface="+mj-ea"/>
                <a:ea typeface="+mj-ea"/>
              </a:rPr>
              <a:t>RDDs </a:t>
            </a:r>
            <a:r>
              <a:rPr lang="zh-TW" altLang="en-US" dirty="0">
                <a:latin typeface="+mj-ea"/>
                <a:ea typeface="+mj-ea"/>
              </a:rPr>
              <a:t>包含</a:t>
            </a:r>
            <a:r>
              <a:rPr lang="en-US" altLang="zh-TW" dirty="0">
                <a:latin typeface="+mj-ea"/>
                <a:ea typeface="+mj-ea"/>
              </a:rPr>
              <a:t>tuples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因此需要</a:t>
            </a:r>
            <a:r>
              <a:rPr lang="zh-TW" altLang="en-US" dirty="0">
                <a:latin typeface="+mj-ea"/>
                <a:ea typeface="+mj-ea"/>
              </a:rPr>
              <a:t>一個傳遞函數來對</a:t>
            </a:r>
            <a:r>
              <a:rPr lang="en-US" altLang="zh-TW" dirty="0">
                <a:latin typeface="+mj-ea"/>
                <a:ea typeface="+mj-ea"/>
              </a:rPr>
              <a:t>tuples</a:t>
            </a:r>
            <a:r>
              <a:rPr lang="zh-TW" altLang="en-US" dirty="0">
                <a:latin typeface="+mj-ea"/>
                <a:ea typeface="+mj-ea"/>
              </a:rPr>
              <a:t>進行操作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835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過濾器轉換</a:t>
            </a:r>
            <a:r>
              <a:rPr lang="en-US" altLang="zh-TW" dirty="0"/>
              <a:t>(filter transformation)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過濾器轉換</a:t>
            </a:r>
            <a:r>
              <a:rPr lang="en-US" altLang="zh-TW" dirty="0">
                <a:latin typeface="+mj-ea"/>
                <a:ea typeface="+mj-ea"/>
              </a:rPr>
              <a:t>(filter transformation)</a:t>
            </a:r>
            <a:r>
              <a:rPr lang="zh-TW" altLang="en-US" dirty="0" smtClean="0">
                <a:latin typeface="+mj-ea"/>
                <a:ea typeface="+mj-ea"/>
              </a:rPr>
              <a:t>可應用</a:t>
            </a:r>
            <a:r>
              <a:rPr lang="zh-TW" altLang="en-US" dirty="0">
                <a:latin typeface="+mj-ea"/>
                <a:ea typeface="+mj-ea"/>
              </a:rPr>
              <a:t>在一般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，因此也</a:t>
            </a:r>
            <a:r>
              <a:rPr lang="zh-TW" altLang="en-US" dirty="0">
                <a:latin typeface="+mj-ea"/>
                <a:ea typeface="+mj-ea"/>
              </a:rPr>
              <a:t>可被運用在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過濾器轉換</a:t>
            </a:r>
            <a:r>
              <a:rPr lang="en-US" altLang="zh-TW" dirty="0">
                <a:latin typeface="+mj-ea"/>
                <a:ea typeface="+mj-ea"/>
              </a:rPr>
              <a:t>(filter </a:t>
            </a:r>
            <a:r>
              <a:rPr lang="en-US" altLang="zh-TW" dirty="0" smtClean="0">
                <a:latin typeface="+mj-ea"/>
                <a:ea typeface="+mj-ea"/>
              </a:rPr>
              <a:t>transformation</a:t>
            </a:r>
            <a:r>
              <a:rPr lang="en-US" altLang="zh-TW" dirty="0">
                <a:latin typeface="+mj-ea"/>
                <a:ea typeface="+mj-ea"/>
              </a:rPr>
              <a:t>)</a:t>
            </a:r>
            <a:r>
              <a:rPr lang="zh-TW" altLang="en-US" dirty="0">
                <a:latin typeface="+mj-ea"/>
                <a:ea typeface="+mj-ea"/>
              </a:rPr>
              <a:t>接受一個函數並回傳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挑選可通過過濾器函數</a:t>
            </a:r>
            <a:r>
              <a:rPr lang="en-US" altLang="zh-TW" dirty="0" smtClean="0">
                <a:latin typeface="+mj-ea"/>
                <a:ea typeface="+mj-ea"/>
              </a:rPr>
              <a:t>(filter </a:t>
            </a:r>
            <a:r>
              <a:rPr lang="en-US" altLang="zh-TW" dirty="0">
                <a:latin typeface="+mj-ea"/>
                <a:ea typeface="+mj-ea"/>
              </a:rPr>
              <a:t>function)</a:t>
            </a:r>
            <a:r>
              <a:rPr lang="zh-TW" altLang="en-US" dirty="0">
                <a:latin typeface="+mj-ea"/>
                <a:ea typeface="+mj-ea"/>
              </a:rPr>
              <a:t>的元素來</a:t>
            </a:r>
            <a:r>
              <a:rPr lang="zh-TW" altLang="en-US" dirty="0" smtClean="0">
                <a:latin typeface="+mj-ea"/>
                <a:ea typeface="+mj-ea"/>
              </a:rPr>
              <a:t>形成輸出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969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映射與映射值的轉換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(map and </a:t>
            </a:r>
            <a:r>
              <a:rPr lang="en-US" altLang="zh-TW" dirty="0" err="1"/>
              <a:t>mapValues</a:t>
            </a:r>
            <a:r>
              <a:rPr lang="en-US" altLang="zh-TW" dirty="0"/>
              <a:t> transformations)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075240" cy="4428492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映射轉換</a:t>
            </a:r>
            <a:r>
              <a:rPr lang="en-US" altLang="zh-TW" dirty="0">
                <a:latin typeface="+mj-ea"/>
                <a:ea typeface="+mj-ea"/>
              </a:rPr>
              <a:t>(map transformation)</a:t>
            </a:r>
            <a:r>
              <a:rPr lang="zh-TW" altLang="en-US" dirty="0">
                <a:latin typeface="+mj-ea"/>
                <a:ea typeface="+mj-ea"/>
              </a:rPr>
              <a:t>同樣可在 </a:t>
            </a:r>
            <a:r>
              <a:rPr lang="en-US" altLang="zh-TW" dirty="0">
                <a:latin typeface="+mj-ea"/>
                <a:ea typeface="+mj-ea"/>
              </a:rPr>
              <a:t>Pair RDD</a:t>
            </a:r>
            <a:r>
              <a:rPr lang="zh-TW" altLang="en-US" dirty="0">
                <a:latin typeface="+mj-ea"/>
                <a:ea typeface="+mj-ea"/>
              </a:rPr>
              <a:t>上執行。映射轉換</a:t>
            </a:r>
            <a:r>
              <a:rPr lang="en-US" altLang="zh-TW" dirty="0">
                <a:latin typeface="+mj-ea"/>
                <a:ea typeface="+mj-ea"/>
              </a:rPr>
              <a:t>(map transformation)</a:t>
            </a:r>
            <a:r>
              <a:rPr lang="zh-TW" altLang="en-US" dirty="0">
                <a:latin typeface="+mj-ea"/>
                <a:ea typeface="+mj-ea"/>
              </a:rPr>
              <a:t>可用來將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轉換為另一個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大多數在使用</a:t>
            </a:r>
            <a:r>
              <a:rPr lang="en-US" altLang="zh-TW" dirty="0">
                <a:latin typeface="+mj-ea"/>
                <a:ea typeface="+mj-ea"/>
              </a:rPr>
              <a:t>Pair RDDs </a:t>
            </a:r>
            <a:r>
              <a:rPr lang="zh-TW" altLang="en-US" dirty="0">
                <a:latin typeface="+mj-ea"/>
                <a:ea typeface="+mj-ea"/>
              </a:rPr>
              <a:t>時，我們並不會去修改</a:t>
            </a:r>
            <a:r>
              <a:rPr lang="en-US" altLang="zh-TW" i="1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，我們</a:t>
            </a:r>
            <a:r>
              <a:rPr lang="zh-TW" altLang="en-US" dirty="0" smtClean="0">
                <a:latin typeface="+mj-ea"/>
                <a:ea typeface="+mj-ea"/>
              </a:rPr>
              <a:t>只想</a:t>
            </a:r>
            <a:r>
              <a:rPr lang="zh-TW" altLang="en-US" dirty="0">
                <a:latin typeface="+mj-ea"/>
                <a:ea typeface="+mj-ea"/>
              </a:rPr>
              <a:t>使用在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中的</a:t>
            </a:r>
            <a:r>
              <a:rPr lang="en-US" altLang="zh-TW" i="1" dirty="0" smtClean="0">
                <a:latin typeface="+mj-ea"/>
                <a:ea typeface="+mj-ea"/>
              </a:rPr>
              <a:t>value</a:t>
            </a:r>
            <a:r>
              <a:rPr lang="zh-TW" altLang="en-US" dirty="0" smtClean="0">
                <a:latin typeface="+mj-ea"/>
                <a:ea typeface="+mj-ea"/>
              </a:rPr>
              <a:t>部分，因此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提供 </a:t>
            </a:r>
            <a:r>
              <a:rPr lang="en-US" altLang="zh-TW" dirty="0" err="1">
                <a:latin typeface="+mj-ea"/>
                <a:ea typeface="+mj-ea"/>
              </a:rPr>
              <a:t>mapValue</a:t>
            </a:r>
            <a:r>
              <a:rPr lang="zh-TW" altLang="en-US" dirty="0">
                <a:latin typeface="+mj-ea"/>
                <a:ea typeface="+mj-ea"/>
              </a:rPr>
              <a:t>函數來處理這個問題。</a:t>
            </a:r>
            <a:r>
              <a:rPr lang="en-US" altLang="zh-TW" dirty="0">
                <a:latin typeface="+mj-ea"/>
                <a:ea typeface="+mj-ea"/>
              </a:rPr>
              <a:t> 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 err="1" smtClean="0">
                <a:latin typeface="+mj-ea"/>
                <a:ea typeface="+mj-ea"/>
              </a:rPr>
              <a:t>mapValue</a:t>
            </a:r>
            <a:r>
              <a:rPr lang="zh-TW" altLang="en-US" dirty="0">
                <a:latin typeface="+mj-ea"/>
                <a:ea typeface="+mj-ea"/>
              </a:rPr>
              <a:t>函數被應用於每個</a:t>
            </a:r>
            <a:r>
              <a:rPr lang="en-US" altLang="zh-TW" i="1" dirty="0">
                <a:latin typeface="+mj-ea"/>
                <a:ea typeface="+mj-ea"/>
              </a:rPr>
              <a:t>key value pair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，並根據</a:t>
            </a:r>
            <a:r>
              <a:rPr lang="en-US" altLang="zh-TW" dirty="0" err="1">
                <a:latin typeface="+mj-ea"/>
                <a:ea typeface="+mj-ea"/>
              </a:rPr>
              <a:t>mapValues</a:t>
            </a:r>
            <a:r>
              <a:rPr lang="zh-TW" altLang="en-US" dirty="0">
                <a:latin typeface="+mj-ea"/>
                <a:ea typeface="+mj-ea"/>
              </a:rPr>
              <a:t>函數轉換</a:t>
            </a:r>
            <a:r>
              <a:rPr lang="en-US" altLang="zh-TW" i="1" dirty="0">
                <a:latin typeface="+mj-ea"/>
                <a:ea typeface="+mj-ea"/>
              </a:rPr>
              <a:t>value</a:t>
            </a:r>
            <a:r>
              <a:rPr lang="zh-TW" altLang="en-US" dirty="0">
                <a:latin typeface="+mj-ea"/>
                <a:ea typeface="+mj-ea"/>
              </a:rPr>
              <a:t>，但不會更改</a:t>
            </a:r>
            <a:r>
              <a:rPr lang="en-US" altLang="zh-TW" i="1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96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聚合</a:t>
            </a:r>
            <a:r>
              <a:rPr lang="en-US" altLang="zh-TW" dirty="0"/>
              <a:t>(Aggregation)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當資料集呈現</a:t>
            </a:r>
            <a:r>
              <a:rPr lang="en-US" altLang="zh-TW" dirty="0">
                <a:latin typeface="+mj-ea"/>
                <a:ea typeface="+mj-ea"/>
              </a:rPr>
              <a:t>key-value pairs</a:t>
            </a:r>
            <a:r>
              <a:rPr lang="zh-TW" altLang="en-US" dirty="0">
                <a:latin typeface="+mj-ea"/>
                <a:ea typeface="+mj-ea"/>
              </a:rPr>
              <a:t>格式時，我們常將擁有相同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的元素作為一個</a:t>
            </a:r>
            <a:r>
              <a:rPr lang="zh-TW" altLang="en-US" dirty="0" smtClean="0">
                <a:latin typeface="+mj-ea"/>
                <a:ea typeface="+mj-ea"/>
              </a:rPr>
              <a:t>集合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一般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中常見的</a:t>
            </a:r>
            <a:r>
              <a:rPr lang="en-US" altLang="zh-TW" i="1" dirty="0">
                <a:latin typeface="+mj-ea"/>
                <a:ea typeface="+mj-ea"/>
              </a:rPr>
              <a:t>reduce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動作，在</a:t>
            </a:r>
            <a:r>
              <a:rPr lang="en-US" altLang="zh-TW" dirty="0">
                <a:latin typeface="+mj-ea"/>
                <a:ea typeface="+mj-ea"/>
              </a:rPr>
              <a:t>Pair- RDD</a:t>
            </a:r>
            <a:r>
              <a:rPr lang="zh-TW" altLang="en-US" dirty="0">
                <a:latin typeface="+mj-ea"/>
                <a:ea typeface="+mj-ea"/>
              </a:rPr>
              <a:t>中也有類似的操作，稱作</a:t>
            </a:r>
            <a:r>
              <a:rPr lang="en-US" altLang="zh-TW" i="1" dirty="0" err="1" smtClean="0">
                <a:latin typeface="+mj-ea"/>
                <a:ea typeface="+mj-ea"/>
              </a:rPr>
              <a:t>reduceByKey</a:t>
            </a:r>
            <a:endParaRPr lang="en-US" altLang="zh-TW" i="1" dirty="0" smtClean="0">
              <a:latin typeface="+mj-ea"/>
              <a:ea typeface="+mj-ea"/>
            </a:endParaRPr>
          </a:p>
          <a:p>
            <a:endParaRPr lang="en-US" altLang="zh-TW" i="1" dirty="0">
              <a:latin typeface="+mj-ea"/>
              <a:ea typeface="+mj-ea"/>
            </a:endParaRPr>
          </a:p>
          <a:p>
            <a:r>
              <a:rPr lang="en-US" altLang="zh-TW" i="1" dirty="0" err="1">
                <a:latin typeface="+mj-ea"/>
                <a:ea typeface="+mj-ea"/>
              </a:rPr>
              <a:t>reduceByKey</a:t>
            </a:r>
            <a:r>
              <a:rPr lang="zh-TW" altLang="en-US" i="1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利用平行化的方式，同時進行多個</a:t>
            </a:r>
            <a:r>
              <a:rPr lang="en-US" altLang="zh-TW" i="1" dirty="0">
                <a:latin typeface="+mj-ea"/>
                <a:ea typeface="+mj-ea"/>
              </a:rPr>
              <a:t>reduce </a:t>
            </a:r>
            <a:r>
              <a:rPr lang="zh-TW" altLang="en-US" dirty="0">
                <a:latin typeface="+mj-ea"/>
                <a:ea typeface="+mj-ea"/>
              </a:rPr>
              <a:t>的操作。一個用於資料集中的每個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，其中每個操作會將具有相同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 smtClean="0">
                <a:latin typeface="+mj-ea"/>
                <a:ea typeface="+mj-ea"/>
              </a:rPr>
              <a:t>value</a:t>
            </a:r>
            <a:r>
              <a:rPr lang="zh-TW" altLang="en-US" dirty="0" smtClean="0">
                <a:latin typeface="+mj-ea"/>
                <a:ea typeface="+mj-ea"/>
              </a:rPr>
              <a:t>聚合起來</a:t>
            </a:r>
            <a:endParaRPr lang="en-US" altLang="zh-TW" dirty="0">
              <a:latin typeface="+mj-ea"/>
              <a:ea typeface="+mj-ea"/>
            </a:endParaRPr>
          </a:p>
          <a:p>
            <a:endParaRPr lang="zh-TW" altLang="en-US" i="1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733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聚合</a:t>
            </a:r>
            <a:r>
              <a:rPr lang="en-US" altLang="zh-TW" dirty="0"/>
              <a:t>(Aggregation)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841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假設輸入的資料集中包含大量的</a:t>
            </a:r>
            <a:r>
              <a:rPr lang="en-US" altLang="zh-TW" i="1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en-US" altLang="zh-TW" dirty="0" err="1">
                <a:latin typeface="+mj-ea"/>
                <a:ea typeface="+mj-ea"/>
              </a:rPr>
              <a:t>reduceByKey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並不像動作</a:t>
            </a:r>
            <a:r>
              <a:rPr lang="en-US" altLang="zh-TW" dirty="0">
                <a:latin typeface="+mj-ea"/>
                <a:ea typeface="+mj-ea"/>
              </a:rPr>
              <a:t>(action)</a:t>
            </a:r>
            <a:r>
              <a:rPr lang="zh-TW" altLang="en-US" dirty="0">
                <a:latin typeface="+mj-ea"/>
                <a:ea typeface="+mj-ea"/>
              </a:rPr>
              <a:t>一樣會回傳一個值到驅動的程式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取而代之的是，會回傳一個新的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。在這個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裡面是由每個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reduced value</a:t>
            </a:r>
            <a:r>
              <a:rPr lang="zh-TW" altLang="en-US" dirty="0">
                <a:latin typeface="+mj-ea"/>
                <a:ea typeface="+mj-ea"/>
              </a:rPr>
              <a:t>所構成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553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ReduceByKey</a:t>
            </a:r>
            <a:r>
              <a:rPr lang="en-US" altLang="zh-TW" dirty="0" smtClean="0"/>
              <a:t> </a:t>
            </a:r>
            <a:r>
              <a:rPr lang="zh-TW" altLang="en-US" dirty="0" smtClean="0"/>
              <a:t>聚合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304" y="1340768"/>
            <a:ext cx="7559391" cy="407918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962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5880" y="1268760"/>
            <a:ext cx="8280920" cy="4183112"/>
          </a:xfrm>
        </p:spPr>
        <p:txBody>
          <a:bodyPr/>
          <a:lstStyle/>
          <a:p>
            <a:pPr lvl="1"/>
            <a:r>
              <a:rPr lang="zh-TW" altLang="en-US" sz="2400" dirty="0" smtClean="0">
                <a:latin typeface="+mj-ea"/>
                <a:ea typeface="+mj-ea"/>
              </a:rPr>
              <a:t>轉化為</a:t>
            </a:r>
            <a:r>
              <a:rPr lang="en-US" altLang="zh-TW" sz="2400" dirty="0">
                <a:latin typeface="+mj-ea"/>
                <a:ea typeface="+mj-ea"/>
              </a:rPr>
              <a:t>Pair RDD</a:t>
            </a:r>
            <a:r>
              <a:rPr lang="zh-TW" altLang="en-US" sz="2400" dirty="0" smtClean="0">
                <a:latin typeface="+mj-ea"/>
                <a:ea typeface="+mj-ea"/>
              </a:rPr>
              <a:t>的聚合</a:t>
            </a:r>
            <a:r>
              <a:rPr lang="zh-TW" altLang="en-US" sz="2400" dirty="0">
                <a:latin typeface="+mj-ea"/>
                <a:ea typeface="+mj-ea"/>
              </a:rPr>
              <a:t>類型問題</a:t>
            </a:r>
            <a:endParaRPr lang="en-US" altLang="zh-TW" sz="2400" dirty="0">
              <a:latin typeface="+mj-ea"/>
              <a:ea typeface="+mj-ea"/>
            </a:endParaRPr>
          </a:p>
          <a:p>
            <a:pPr lvl="1"/>
            <a:endParaRPr lang="zh-TW" altLang="en-US" sz="240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099071"/>
            <a:ext cx="6012668" cy="257206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zh-TW" altLang="en-US" dirty="0" smtClean="0"/>
              <a:t>範例：計算不同臥室數量的平均房價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60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groupByKey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80088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Pair RDD</a:t>
            </a:r>
            <a:r>
              <a:rPr lang="zh-TW" altLang="en-US" dirty="0">
                <a:latin typeface="+mj-ea"/>
                <a:ea typeface="+mj-ea"/>
              </a:rPr>
              <a:t>的常見用法是通過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對我們的資料進行分組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例如，去檢視一個帳戶內的所有交易</a:t>
            </a:r>
            <a:r>
              <a:rPr lang="zh-TW" altLang="en-US" dirty="0" smtClean="0">
                <a:latin typeface="+mj-ea"/>
                <a:ea typeface="+mj-ea"/>
              </a:rPr>
              <a:t>資料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如果資料已經按照我們想要的方式輸入，</a:t>
            </a:r>
            <a:r>
              <a:rPr lang="en-US" altLang="zh-TW" i="1" dirty="0" err="1">
                <a:latin typeface="+mj-ea"/>
                <a:ea typeface="+mj-ea"/>
              </a:rPr>
              <a:t>groupByKey</a:t>
            </a:r>
            <a:r>
              <a:rPr lang="zh-TW" altLang="en-US" dirty="0">
                <a:latin typeface="+mj-ea"/>
                <a:ea typeface="+mj-ea"/>
              </a:rPr>
              <a:t> 將會利用</a:t>
            </a:r>
            <a:r>
              <a:rPr lang="en-US" altLang="zh-TW" dirty="0">
                <a:latin typeface="+mj-ea"/>
                <a:ea typeface="+mj-ea"/>
              </a:rPr>
              <a:t>Pair RDD</a:t>
            </a:r>
            <a:r>
              <a:rPr lang="zh-TW" altLang="en-US" dirty="0">
                <a:latin typeface="+mj-ea"/>
                <a:ea typeface="+mj-ea"/>
              </a:rPr>
              <a:t>中的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來將我們的資料進行分組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188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ReduceByKey</a:t>
            </a:r>
            <a:r>
              <a:rPr lang="en-US" altLang="zh-TW" dirty="0" smtClean="0"/>
              <a:t> vs. </a:t>
            </a:r>
            <a:r>
              <a:rPr lang="en-US" altLang="zh-TW" dirty="0" err="1" smtClean="0"/>
              <a:t>GroupByKey</a:t>
            </a:r>
            <a:endParaRPr lang="zh-TW" altLang="en-US" dirty="0"/>
          </a:p>
        </p:txBody>
      </p:sp>
      <p:pic>
        <p:nvPicPr>
          <p:cNvPr id="5" name="Picture 4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003383"/>
            <a:ext cx="4526279" cy="2659380"/>
          </a:xfrm>
          <a:prstGeom prst="rect">
            <a:avLst/>
          </a:prstGeom>
        </p:spPr>
      </p:pic>
      <p:pic>
        <p:nvPicPr>
          <p:cNvPr id="6" name="Picture 4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4" y="2038752"/>
            <a:ext cx="3954779" cy="25374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91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Pair </a:t>
            </a:r>
            <a:r>
              <a:rPr lang="en-US" altLang="zh-TW" dirty="0" smtClean="0"/>
              <a:t>RDD</a:t>
            </a:r>
            <a:r>
              <a:rPr lang="zh-TW" altLang="en-US" dirty="0" smtClean="0"/>
              <a:t> 的排序 </a:t>
            </a:r>
            <a:r>
              <a:rPr lang="en-US" altLang="zh-TW" dirty="0"/>
              <a:t>(</a:t>
            </a:r>
            <a:r>
              <a:rPr lang="en-US" altLang="zh-CN" b="1" dirty="0" err="1" smtClean="0">
                <a:solidFill>
                  <a:srgbClr val="E26817"/>
                </a:solidFill>
                <a:latin typeface="Calibri"/>
                <a:ea typeface="Calibri"/>
              </a:rPr>
              <a:t>sortByKey</a:t>
            </a:r>
            <a:r>
              <a:rPr lang="en-US" altLang="zh-CN" b="1" spc="-10" dirty="0" smtClean="0">
                <a:solidFill>
                  <a:srgbClr val="E26817"/>
                </a:solidFill>
                <a:latin typeface="Calibri"/>
                <a:cs typeface="Calibri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Calibri"/>
                <a:ea typeface="Calibri"/>
              </a:rPr>
              <a:t>Transformation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只要</a:t>
            </a:r>
            <a:r>
              <a:rPr lang="en-US" altLang="zh-TW" dirty="0" smtClean="0">
                <a:latin typeface="+mj-ea"/>
                <a:ea typeface="+mj-ea"/>
              </a:rPr>
              <a:t>key</a:t>
            </a:r>
            <a:r>
              <a:rPr lang="zh-TW" altLang="en-US" dirty="0" smtClean="0">
                <a:latin typeface="+mj-ea"/>
                <a:ea typeface="+mj-ea"/>
              </a:rPr>
              <a:t>有定義順序，則我們</a:t>
            </a:r>
            <a:r>
              <a:rPr lang="zh-TW" altLang="en-US" dirty="0">
                <a:latin typeface="+mj-ea"/>
                <a:ea typeface="+mj-ea"/>
              </a:rPr>
              <a:t>可以對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進行排序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一旦將</a:t>
            </a:r>
            <a:r>
              <a:rPr lang="en-US" altLang="zh-TW" dirty="0">
                <a:latin typeface="+mj-ea"/>
                <a:ea typeface="+mj-ea"/>
              </a:rPr>
              <a:t>Pair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進行</a:t>
            </a:r>
            <a:r>
              <a:rPr lang="zh-TW" altLang="en-US" dirty="0" smtClean="0">
                <a:latin typeface="+mj-ea"/>
                <a:ea typeface="+mj-ea"/>
              </a:rPr>
              <a:t>排序轉換，之後對</a:t>
            </a:r>
            <a:r>
              <a:rPr lang="en-US" altLang="zh-TW" dirty="0" smtClean="0">
                <a:latin typeface="+mj-ea"/>
                <a:ea typeface="+mj-ea"/>
              </a:rPr>
              <a:t>pair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進行的運算，都將</a:t>
            </a:r>
            <a:r>
              <a:rPr lang="zh-TW" altLang="en-US" dirty="0">
                <a:latin typeface="+mj-ea"/>
                <a:ea typeface="+mj-ea"/>
              </a:rPr>
              <a:t>會回傳排序過的資料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73016"/>
            <a:ext cx="8496385" cy="1493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549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</a:t>
            </a:r>
            <a:r>
              <a:rPr lang="zh-TW" altLang="en-US" dirty="0" smtClean="0"/>
              <a:t>數據和數據不一樣在哪裡？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38566"/>
            <a:ext cx="7067128" cy="530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812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範例</a:t>
            </a:r>
            <a:endParaRPr kumimoji="1"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259632" y="2780928"/>
            <a:ext cx="6172200" cy="102611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標楷體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lang="zh-TW" altLang="en-US" dirty="0" smtClean="0"/>
              <a:t>排序單字計數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chemeClr val="tx1"/>
                </a:solidFill>
              </a:rPr>
              <a:t>Sorted Word Count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461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資料分割 </a:t>
            </a:r>
            <a:r>
              <a:rPr lang="en-US" altLang="zh-TW" dirty="0" smtClean="0"/>
              <a:t>Data Partition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一般而言，我們應該盡可能的避免使用</a:t>
            </a:r>
            <a:r>
              <a:rPr lang="en-US" altLang="zh-TW" i="1" dirty="0" err="1">
                <a:latin typeface="+mj-ea"/>
                <a:ea typeface="+mj-ea"/>
              </a:rPr>
              <a:t>groupByKey</a:t>
            </a:r>
            <a:endParaRPr lang="zh-TW" altLang="en-US" i="1" dirty="0">
              <a:latin typeface="+mj-ea"/>
              <a:ea typeface="+mj-ea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7434" y="2420888"/>
            <a:ext cx="7609132" cy="218051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349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37" y="2996952"/>
            <a:ext cx="5417820" cy="2346960"/>
          </a:xfrm>
          <a:prstGeom prst="rect">
            <a:avLst/>
          </a:prstGeom>
        </p:spPr>
      </p:pic>
      <p:pic>
        <p:nvPicPr>
          <p:cNvPr id="8" name="Picture 4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194" y="1796623"/>
            <a:ext cx="5814060" cy="792480"/>
          </a:xfrm>
          <a:prstGeom prst="rect">
            <a:avLst/>
          </a:prstGeom>
        </p:spPr>
      </p:pic>
      <p:sp>
        <p:nvSpPr>
          <p:cNvPr id="9" name="TextBox 447"/>
          <p:cNvSpPr txBox="1"/>
          <p:nvPr/>
        </p:nvSpPr>
        <p:spPr>
          <a:xfrm>
            <a:off x="2931833" y="2738631"/>
            <a:ext cx="339703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125981" algn="l"/>
              </a:tabLst>
            </a:pPr>
            <a:r>
              <a:rPr lang="en-US" altLang="zh-CN" sz="1800" b="1" dirty="0">
                <a:solidFill>
                  <a:srgbClr val="E26817"/>
                </a:solidFill>
                <a:latin typeface="Calibri"/>
                <a:ea typeface="Calibri"/>
              </a:rPr>
              <a:t>partitionBy	</a:t>
            </a:r>
            <a:r>
              <a:rPr lang="en-US" altLang="zh-CN" sz="1800" b="1" spc="-5" dirty="0">
                <a:solidFill>
                  <a:srgbClr val="E26817"/>
                </a:solidFill>
                <a:latin typeface="Calibri"/>
                <a:ea typeface="Calibri"/>
              </a:rPr>
              <a:t>groupByKey</a:t>
            </a:r>
          </a:p>
        </p:txBody>
      </p:sp>
      <p:sp>
        <p:nvSpPr>
          <p:cNvPr id="10" name="TextBox 448"/>
          <p:cNvSpPr txBox="1"/>
          <p:nvPr/>
        </p:nvSpPr>
        <p:spPr>
          <a:xfrm>
            <a:off x="6417604" y="4045335"/>
            <a:ext cx="263176" cy="1012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spc="-10" dirty="0">
                <a:solidFill>
                  <a:srgbClr val="FEFEFE"/>
                </a:solidFill>
                <a:latin typeface="Calibri"/>
                <a:ea typeface="Calibri"/>
              </a:rPr>
              <a:t>B:3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500" spc="-5" dirty="0">
                <a:solidFill>
                  <a:srgbClr val="FEFEFE"/>
                </a:solidFill>
                <a:latin typeface="Calibri"/>
                <a:ea typeface="Calibri"/>
              </a:rPr>
              <a:t>C:6</a:t>
            </a:r>
          </a:p>
        </p:txBody>
      </p:sp>
      <p:graphicFrame>
        <p:nvGraphicFramePr>
          <p:cNvPr id="11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83253"/>
              </p:ext>
            </p:extLst>
          </p:nvPr>
        </p:nvGraphicFramePr>
        <p:xfrm>
          <a:off x="1875444" y="3042861"/>
          <a:ext cx="5298878" cy="630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5299"/>
                <a:gridCol w="840933"/>
                <a:gridCol w="1245300"/>
                <a:gridCol w="712522"/>
                <a:gridCol w="1254824"/>
              </a:tblGrid>
              <a:tr h="308230">
                <a:tc rowSpan="2">
                  <a:txBody>
                    <a:bodyPr/>
                    <a:lstStyle/>
                    <a:p>
                      <a:pPr>
                        <a:lnSpc>
                          <a:spcPts val="709"/>
                        </a:lnSpc>
                      </a:pPr>
                      <a:endParaRPr lang="en-US" dirty="0" smtClean="0"/>
                    </a:p>
                    <a:p>
                      <a:pPr marL="0" indent="484506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A:1</a:t>
                      </a:r>
                    </a:p>
                    <a:p>
                      <a:pPr marL="0" indent="487554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B:2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B w="27313">
                      <a:solidFill>
                        <a:srgbClr val="BB7F4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690"/>
                        </a:lnSpc>
                      </a:pPr>
                      <a:endParaRPr lang="en-US" dirty="0" smtClean="0"/>
                    </a:p>
                    <a:p>
                      <a:pPr marL="0" indent="485011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A:1</a:t>
                      </a:r>
                    </a:p>
                    <a:p>
                      <a:pPr marL="0" indent="485011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A:2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B w="27313">
                      <a:solidFill>
                        <a:srgbClr val="BB7F4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1594"/>
                        </a:lnSpc>
                      </a:pPr>
                      <a:endParaRPr lang="en-US" dirty="0" smtClean="0"/>
                    </a:p>
                    <a:p>
                      <a:pPr marL="0" indent="485530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A:3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</a:tr>
              <a:tr h="3220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27313">
                      <a:solidFill>
                        <a:srgbClr val="BB7F4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27313">
                      <a:solidFill>
                        <a:srgbClr val="BB7F4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565950"/>
              </p:ext>
            </p:extLst>
          </p:nvPr>
        </p:nvGraphicFramePr>
        <p:xfrm>
          <a:off x="1875444" y="3822984"/>
          <a:ext cx="3949443" cy="650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5299"/>
                <a:gridCol w="840933"/>
                <a:gridCol w="1245300"/>
                <a:gridCol w="617911"/>
              </a:tblGrid>
              <a:tr h="277849">
                <a:tc rowSpan="2">
                  <a:txBody>
                    <a:bodyPr/>
                    <a:lstStyle/>
                    <a:p>
                      <a:pPr>
                        <a:lnSpc>
                          <a:spcPts val="790"/>
                        </a:lnSpc>
                      </a:pPr>
                      <a:endParaRPr lang="en-US" dirty="0" smtClean="0"/>
                    </a:p>
                    <a:p>
                      <a:pPr marL="0" indent="487554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B:1</a:t>
                      </a:r>
                    </a:p>
                    <a:p>
                      <a:pPr marL="0" indent="489078">
                        <a:lnSpc>
                          <a:spcPct val="100000"/>
                        </a:lnSpc>
                      </a:pPr>
                      <a:r>
                        <a:rPr lang="en-US" altLang="zh-CN" sz="1500" spc="-30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C:3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B w="27550">
                      <a:solidFill>
                        <a:srgbClr val="BB7F4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775"/>
                        </a:lnSpc>
                      </a:pPr>
                      <a:endParaRPr lang="en-US" dirty="0" smtClean="0"/>
                    </a:p>
                    <a:p>
                      <a:pPr marL="0" indent="488059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B:1</a:t>
                      </a:r>
                    </a:p>
                    <a:p>
                      <a:pPr marL="0" indent="488059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B:2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B w="25396">
                      <a:solidFill>
                        <a:srgbClr val="BB7F4E"/>
                      </a:solidFill>
                      <a:prstDash val="solid"/>
                    </a:lnB>
                  </a:tcPr>
                </a:tc>
              </a:tr>
              <a:tr h="37249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27550">
                      <a:solidFill>
                        <a:srgbClr val="BB7F4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T w="25396">
                      <a:solidFill>
                        <a:srgbClr val="BB7F4E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3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99127"/>
              </p:ext>
            </p:extLst>
          </p:nvPr>
        </p:nvGraphicFramePr>
        <p:xfrm>
          <a:off x="1875444" y="4606796"/>
          <a:ext cx="3893693" cy="650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5299"/>
                <a:gridCol w="840933"/>
                <a:gridCol w="1245300"/>
                <a:gridCol w="562161"/>
              </a:tblGrid>
              <a:tr h="319235">
                <a:tc rowSpan="2">
                  <a:txBody>
                    <a:bodyPr/>
                    <a:lstStyle/>
                    <a:p>
                      <a:pPr>
                        <a:lnSpc>
                          <a:spcPts val="790"/>
                        </a:lnSpc>
                      </a:pPr>
                      <a:endParaRPr lang="en-US" dirty="0" smtClean="0"/>
                    </a:p>
                    <a:p>
                      <a:pPr marL="0" indent="484506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A:2</a:t>
                      </a:r>
                    </a:p>
                    <a:p>
                      <a:pPr marL="0" indent="489078">
                        <a:lnSpc>
                          <a:spcPct val="100000"/>
                        </a:lnSpc>
                      </a:pPr>
                      <a:r>
                        <a:rPr lang="en-US" altLang="zh-CN" sz="1500" spc="-30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C:3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B w="27322">
                      <a:solidFill>
                        <a:srgbClr val="BB7F4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775"/>
                        </a:lnSpc>
                      </a:pPr>
                      <a:endParaRPr lang="en-US" dirty="0" smtClean="0"/>
                    </a:p>
                    <a:p>
                      <a:pPr marL="0" indent="489583">
                        <a:lnSpc>
                          <a:spcPct val="100000"/>
                        </a:lnSpc>
                      </a:pPr>
                      <a:r>
                        <a:rPr lang="en-US" altLang="zh-CN" sz="1500" spc="-30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C:3</a:t>
                      </a:r>
                    </a:p>
                    <a:p>
                      <a:pPr marL="0" indent="489583">
                        <a:lnSpc>
                          <a:spcPct val="100000"/>
                        </a:lnSpc>
                      </a:pPr>
                      <a:r>
                        <a:rPr lang="en-US" altLang="zh-CN" sz="1500" spc="-30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C:3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B w="25396">
                      <a:solidFill>
                        <a:srgbClr val="BB7F4E"/>
                      </a:solidFill>
                      <a:prstDash val="solid"/>
                    </a:lnB>
                  </a:tcPr>
                </a:tc>
              </a:tr>
              <a:tr h="3310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27322">
                      <a:solidFill>
                        <a:srgbClr val="BB7F4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T w="25396">
                      <a:solidFill>
                        <a:srgbClr val="BB7F4E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zh-TW" altLang="en-US" dirty="0" smtClean="0"/>
              <a:t>降低資料</a:t>
            </a:r>
            <a:r>
              <a:rPr lang="en-US" altLang="zh-TW" dirty="0" smtClean="0"/>
              <a:t>Shuffle</a:t>
            </a:r>
            <a:r>
              <a:rPr lang="zh-TW" altLang="en-US" dirty="0" smtClean="0"/>
              <a:t>次數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385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預先</a:t>
            </a:r>
            <a:r>
              <a:rPr lang="zh-TW" altLang="en-US" dirty="0"/>
              <a:t>資料</a:t>
            </a:r>
            <a:r>
              <a:rPr lang="zh-TW" altLang="en-US" dirty="0" smtClean="0"/>
              <a:t>分割可提升下列運算的效率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Join</a:t>
            </a:r>
          </a:p>
          <a:p>
            <a:r>
              <a:rPr lang="en-US" altLang="zh-TW" dirty="0" err="1"/>
              <a:t>leftOuterJoin</a:t>
            </a:r>
            <a:endParaRPr lang="en-US" altLang="zh-TW" dirty="0"/>
          </a:p>
          <a:p>
            <a:r>
              <a:rPr lang="en-US" altLang="zh-TW" dirty="0" err="1"/>
              <a:t>rightOuterJoin</a:t>
            </a:r>
            <a:endParaRPr lang="en-US" altLang="zh-TW" dirty="0"/>
          </a:p>
          <a:p>
            <a:r>
              <a:rPr lang="en-US" altLang="zh-TW" dirty="0" err="1"/>
              <a:t>groupByKey</a:t>
            </a:r>
            <a:endParaRPr lang="en-US" altLang="zh-TW" dirty="0"/>
          </a:p>
          <a:p>
            <a:r>
              <a:rPr lang="en-US" altLang="zh-TW" dirty="0" err="1"/>
              <a:t>reduceByKey</a:t>
            </a:r>
            <a:endParaRPr lang="en-US" altLang="zh-TW" dirty="0"/>
          </a:p>
          <a:p>
            <a:r>
              <a:rPr lang="en-US" altLang="zh-TW" dirty="0" err="1"/>
              <a:t>combineByKey</a:t>
            </a:r>
            <a:endParaRPr lang="en-US" altLang="zh-TW" dirty="0"/>
          </a:p>
          <a:p>
            <a:r>
              <a:rPr lang="en-US" altLang="zh-TW" dirty="0"/>
              <a:t>lookup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273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reduceByKey</a:t>
            </a:r>
            <a:r>
              <a:rPr lang="zh-TW" altLang="en-US" dirty="0"/>
              <a:t>預先資料</a:t>
            </a:r>
            <a:r>
              <a:rPr lang="zh-TW" altLang="en-US" dirty="0" smtClean="0"/>
              <a:t>分割的好處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736072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在預先切割好的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上執行 </a:t>
            </a:r>
            <a:r>
              <a:rPr lang="en-US" altLang="zh-TW" dirty="0" err="1">
                <a:latin typeface="+mj-ea"/>
                <a:ea typeface="+mj-ea"/>
              </a:rPr>
              <a:t>reduceByKey</a:t>
            </a:r>
            <a:r>
              <a:rPr lang="zh-TW" altLang="en-US" dirty="0" smtClean="0">
                <a:latin typeface="+mj-ea"/>
                <a:ea typeface="+mj-ea"/>
              </a:rPr>
              <a:t>將使得每</a:t>
            </a:r>
            <a:r>
              <a:rPr lang="zh-TW" altLang="en-US" dirty="0">
                <a:latin typeface="+mj-ea"/>
                <a:ea typeface="+mj-ea"/>
              </a:rPr>
              <a:t>一個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value</a:t>
            </a:r>
            <a:r>
              <a:rPr lang="zh-TW" altLang="en-US" dirty="0">
                <a:latin typeface="+mj-ea"/>
                <a:ea typeface="+mj-ea"/>
              </a:rPr>
              <a:t>在單一</a:t>
            </a:r>
            <a:r>
              <a:rPr lang="zh-TW" altLang="en-US" dirty="0" smtClean="0">
                <a:latin typeface="+mj-ea"/>
                <a:ea typeface="+mj-ea"/>
              </a:rPr>
              <a:t>機器的本地端中</a:t>
            </a:r>
            <a:r>
              <a:rPr lang="zh-TW" altLang="en-US" dirty="0">
                <a:latin typeface="+mj-ea"/>
                <a:ea typeface="+mj-ea"/>
              </a:rPr>
              <a:t>被計算，且在最後階段將每個</a:t>
            </a:r>
            <a:r>
              <a:rPr lang="en-US" altLang="zh-TW" dirty="0" smtClean="0">
                <a:latin typeface="+mj-ea"/>
                <a:ea typeface="+mj-ea"/>
              </a:rPr>
              <a:t>worker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reduce</a:t>
            </a:r>
            <a:r>
              <a:rPr lang="zh-TW" altLang="en-US" dirty="0" smtClean="0">
                <a:latin typeface="+mj-ea"/>
                <a:ea typeface="+mj-ea"/>
              </a:rPr>
              <a:t>的</a:t>
            </a:r>
            <a:r>
              <a:rPr lang="zh-TW" altLang="en-US" dirty="0">
                <a:latin typeface="+mj-ea"/>
                <a:ea typeface="+mj-ea"/>
              </a:rPr>
              <a:t>值發送回</a:t>
            </a:r>
            <a:r>
              <a:rPr lang="en-US" altLang="zh-TW" dirty="0">
                <a:latin typeface="+mj-ea"/>
                <a:ea typeface="+mj-ea"/>
              </a:rPr>
              <a:t>master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173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會被資料分割</a:t>
            </a:r>
            <a:r>
              <a:rPr lang="zh-TW" altLang="en-US" dirty="0"/>
              <a:t>所</a:t>
            </a:r>
            <a:r>
              <a:rPr lang="zh-TW" altLang="en-US" dirty="0" smtClean="0"/>
              <a:t>影響的運算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像是映射</a:t>
            </a:r>
            <a:r>
              <a:rPr lang="en-US" altLang="zh-TW" dirty="0">
                <a:latin typeface="+mj-ea"/>
                <a:ea typeface="+mj-ea"/>
              </a:rPr>
              <a:t>(map)</a:t>
            </a:r>
            <a:r>
              <a:rPr lang="zh-TW" altLang="en-US" dirty="0">
                <a:latin typeface="+mj-ea"/>
                <a:ea typeface="+mj-ea"/>
              </a:rPr>
              <a:t> 可能會造成新的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遺忘之前的</a:t>
            </a:r>
            <a:r>
              <a:rPr lang="zh-TW" altLang="en-US" dirty="0">
                <a:latin typeface="+mj-ea"/>
                <a:ea typeface="+mj-ea"/>
              </a:rPr>
              <a:t>切割資訊。在理論上</a:t>
            </a:r>
            <a:r>
              <a:rPr lang="zh-TW" altLang="en-US" dirty="0" smtClean="0">
                <a:latin typeface="+mj-ea"/>
                <a:ea typeface="+mj-ea"/>
              </a:rPr>
              <a:t>，這樣</a:t>
            </a:r>
            <a:r>
              <a:rPr lang="zh-TW" altLang="en-US" dirty="0">
                <a:latin typeface="+mj-ea"/>
                <a:ea typeface="+mj-ea"/>
              </a:rPr>
              <a:t>的行動可以改變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裡面每個元素的</a:t>
            </a:r>
            <a:r>
              <a:rPr lang="en-US" altLang="zh-TW" dirty="0" smtClean="0">
                <a:latin typeface="+mj-ea"/>
                <a:ea typeface="+mj-ea"/>
              </a:rPr>
              <a:t>key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相較於</a:t>
            </a:r>
            <a:r>
              <a:rPr lang="en-US" altLang="zh-TW" dirty="0" smtClean="0">
                <a:latin typeface="+mj-ea"/>
                <a:ea typeface="+mj-ea"/>
              </a:rPr>
              <a:t>map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一般而言</a:t>
            </a:r>
            <a:r>
              <a:rPr lang="en-US" altLang="zh-TW" dirty="0" err="1" smtClean="0">
                <a:latin typeface="+mj-ea"/>
                <a:ea typeface="+mj-ea"/>
              </a:rPr>
              <a:t>mapValue</a:t>
            </a:r>
            <a:r>
              <a:rPr lang="zh-TW" altLang="en-US" dirty="0">
                <a:latin typeface="+mj-ea"/>
                <a:ea typeface="+mj-ea"/>
              </a:rPr>
              <a:t>更受歡迎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947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Join</a:t>
            </a:r>
            <a:r>
              <a:rPr lang="zh-TW" altLang="en-US" dirty="0" smtClean="0"/>
              <a:t>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Join </a:t>
            </a:r>
            <a:r>
              <a:rPr lang="zh-TW" altLang="en-US" dirty="0" smtClean="0">
                <a:latin typeface="+mj-ea"/>
                <a:ea typeface="+mj-ea"/>
              </a:rPr>
              <a:t>運算可將</a:t>
            </a:r>
            <a:r>
              <a:rPr lang="zh-TW" altLang="en-US" dirty="0">
                <a:latin typeface="+mj-ea"/>
                <a:ea typeface="+mj-ea"/>
              </a:rPr>
              <a:t>兩個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在一起，</a:t>
            </a:r>
            <a:r>
              <a:rPr lang="en-US" altLang="zh-TW" dirty="0">
                <a:latin typeface="+mj-ea"/>
                <a:ea typeface="+mj-ea"/>
              </a:rPr>
              <a:t>Join </a:t>
            </a:r>
            <a:r>
              <a:rPr lang="zh-TW" altLang="en-US" dirty="0" smtClean="0">
                <a:latin typeface="+mj-ea"/>
                <a:ea typeface="+mj-ea"/>
              </a:rPr>
              <a:t>在 </a:t>
            </a:r>
            <a:r>
              <a:rPr lang="en-US" altLang="zh-TW" dirty="0">
                <a:latin typeface="+mj-ea"/>
                <a:ea typeface="+mj-ea"/>
              </a:rPr>
              <a:t>Pair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是一個常見</a:t>
            </a:r>
            <a:r>
              <a:rPr lang="zh-TW" altLang="en-US" dirty="0" smtClean="0">
                <a:latin typeface="+mj-ea"/>
                <a:ea typeface="+mj-ea"/>
              </a:rPr>
              <a:t>的運算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Joins </a:t>
            </a:r>
            <a:r>
              <a:rPr lang="zh-TW" altLang="en-US" dirty="0">
                <a:latin typeface="+mj-ea"/>
                <a:ea typeface="+mj-ea"/>
              </a:rPr>
              <a:t>的種類</a:t>
            </a:r>
            <a:r>
              <a:rPr lang="en-US" altLang="zh-TW" dirty="0">
                <a:latin typeface="+mj-ea"/>
                <a:ea typeface="+mj-ea"/>
              </a:rPr>
              <a:t>: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err="1">
                <a:latin typeface="+mj-ea"/>
                <a:ea typeface="+mj-ea"/>
              </a:rPr>
              <a:t>leftOuterJoin</a:t>
            </a:r>
            <a:r>
              <a:rPr lang="en-US" altLang="zh-TW" dirty="0">
                <a:latin typeface="+mj-ea"/>
                <a:ea typeface="+mj-ea"/>
              </a:rPr>
              <a:t>, </a:t>
            </a:r>
            <a:r>
              <a:rPr lang="en-US" altLang="zh-TW" dirty="0" err="1">
                <a:latin typeface="+mj-ea"/>
                <a:ea typeface="+mj-ea"/>
              </a:rPr>
              <a:t>rightOuterJoin</a:t>
            </a:r>
            <a:r>
              <a:rPr lang="en-US" altLang="zh-TW" dirty="0">
                <a:latin typeface="+mj-ea"/>
                <a:ea typeface="+mj-ea"/>
              </a:rPr>
              <a:t>, </a:t>
            </a:r>
            <a:r>
              <a:rPr lang="en-US" altLang="zh-TW" dirty="0" err="1">
                <a:latin typeface="+mj-ea"/>
                <a:ea typeface="+mj-ea"/>
              </a:rPr>
              <a:t>crossJoin</a:t>
            </a:r>
            <a:r>
              <a:rPr lang="en-US" altLang="zh-TW" dirty="0">
                <a:latin typeface="+mj-ea"/>
                <a:ea typeface="+mj-ea"/>
              </a:rPr>
              <a:t>,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 err="1">
                <a:latin typeface="+mj-ea"/>
                <a:ea typeface="+mj-ea"/>
              </a:rPr>
              <a:t>innerJoin</a:t>
            </a:r>
            <a:r>
              <a:rPr lang="en-US" altLang="zh-TW" dirty="0">
                <a:latin typeface="+mj-ea"/>
                <a:ea typeface="+mj-ea"/>
              </a:rPr>
              <a:t>, etc.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153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Inner Join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當一個輸入中有同一個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有多個</a:t>
            </a:r>
            <a:r>
              <a:rPr lang="en-US" altLang="zh-TW" dirty="0">
                <a:latin typeface="+mj-ea"/>
                <a:ea typeface="+mj-ea"/>
              </a:rPr>
              <a:t>value</a:t>
            </a:r>
            <a:r>
              <a:rPr lang="zh-TW" altLang="en-US" dirty="0">
                <a:latin typeface="+mj-ea"/>
                <a:ea typeface="+mj-ea"/>
              </a:rPr>
              <a:t>時，所生成的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將會對於每個可能的</a:t>
            </a:r>
            <a:r>
              <a:rPr lang="en-US" altLang="zh-TW" dirty="0">
                <a:latin typeface="+mj-ea"/>
                <a:ea typeface="+mj-ea"/>
              </a:rPr>
              <a:t>values</a:t>
            </a:r>
            <a:r>
              <a:rPr lang="zh-TW" altLang="en-US" dirty="0">
                <a:latin typeface="+mj-ea"/>
                <a:ea typeface="+mj-ea"/>
              </a:rPr>
              <a:t>與來自兩個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輸入的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組合</a:t>
            </a:r>
            <a:r>
              <a:rPr lang="en-US" altLang="zh-TW" dirty="0">
                <a:latin typeface="+mj-ea"/>
                <a:ea typeface="+mj-ea"/>
              </a:rPr>
              <a:t>(pair)</a:t>
            </a:r>
            <a:r>
              <a:rPr lang="zh-TW" altLang="en-US" dirty="0">
                <a:latin typeface="+mj-ea"/>
                <a:ea typeface="+mj-ea"/>
              </a:rPr>
              <a:t>產生一個實體</a:t>
            </a:r>
            <a:r>
              <a:rPr lang="en-US" altLang="zh-TW" dirty="0">
                <a:latin typeface="+mj-ea"/>
                <a:ea typeface="+mj-ea"/>
              </a:rPr>
              <a:t>(entry)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52936"/>
            <a:ext cx="7094855" cy="280067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5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Outer Joins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60848"/>
            <a:ext cx="8075240" cy="3798422"/>
          </a:xfrm>
        </p:spPr>
        <p:txBody>
          <a:bodyPr>
            <a:normAutofit/>
          </a:bodyPr>
          <a:lstStyle/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有時我們</a:t>
            </a:r>
            <a:r>
              <a:rPr lang="zh-TW" altLang="en-US" dirty="0">
                <a:latin typeface="+mj-ea"/>
                <a:ea typeface="+mj-ea"/>
              </a:rPr>
              <a:t>需要 </a:t>
            </a:r>
            <a:r>
              <a:rPr lang="en-US" altLang="zh-TW" dirty="0">
                <a:latin typeface="+mj-ea"/>
                <a:ea typeface="+mj-ea"/>
              </a:rPr>
              <a:t>Outer Joins</a:t>
            </a:r>
          </a:p>
          <a:p>
            <a:r>
              <a:rPr lang="en-US" altLang="zh-TW" dirty="0" err="1">
                <a:latin typeface="+mj-ea"/>
                <a:ea typeface="+mj-ea"/>
              </a:rPr>
              <a:t>leftOuterJoin</a:t>
            </a:r>
            <a:r>
              <a:rPr lang="en-US" altLang="zh-TW" dirty="0">
                <a:latin typeface="+mj-ea"/>
                <a:ea typeface="+mj-ea"/>
              </a:rPr>
              <a:t>, </a:t>
            </a:r>
            <a:r>
              <a:rPr lang="en-US" altLang="zh-TW" dirty="0" err="1">
                <a:latin typeface="+mj-ea"/>
                <a:ea typeface="+mj-ea"/>
              </a:rPr>
              <a:t>rightOuterJoin</a:t>
            </a:r>
            <a:r>
              <a:rPr lang="en-US" altLang="zh-TW" dirty="0">
                <a:latin typeface="+mj-ea"/>
                <a:ea typeface="+mj-ea"/>
              </a:rPr>
              <a:t>, and </a:t>
            </a:r>
            <a:r>
              <a:rPr lang="en-US" altLang="zh-TW" dirty="0" err="1">
                <a:latin typeface="+mj-ea"/>
                <a:ea typeface="+mj-ea"/>
              </a:rPr>
              <a:t>outerJoin</a:t>
            </a:r>
            <a:r>
              <a:rPr lang="zh-TW" altLang="en-US" dirty="0">
                <a:latin typeface="+mj-ea"/>
                <a:ea typeface="+mj-ea"/>
              </a:rPr>
              <a:t>可藉由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來將 </a:t>
            </a:r>
            <a:r>
              <a:rPr lang="en-US" altLang="zh-TW" dirty="0">
                <a:latin typeface="+mj-ea"/>
                <a:ea typeface="+mj-ea"/>
              </a:rPr>
              <a:t>Pair RDDs join</a:t>
            </a:r>
            <a:r>
              <a:rPr lang="zh-TW" altLang="en-US" dirty="0">
                <a:latin typeface="+mj-ea"/>
                <a:ea typeface="+mj-ea"/>
              </a:rPr>
              <a:t>起來。且其中一個</a:t>
            </a:r>
            <a:r>
              <a:rPr lang="en-US" altLang="zh-TW" dirty="0">
                <a:latin typeface="+mj-ea"/>
                <a:ea typeface="+mj-ea"/>
              </a:rPr>
              <a:t>pair RDDs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 可以是缺失的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所產生的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會有具有</a:t>
            </a:r>
            <a:r>
              <a:rPr lang="en-US" altLang="zh-TW" dirty="0">
                <a:latin typeface="+mj-ea"/>
                <a:ea typeface="+mj-ea"/>
              </a:rPr>
              <a:t>source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RDDs</a:t>
            </a:r>
            <a:r>
              <a:rPr lang="zh-TW" altLang="en-US" dirty="0">
                <a:latin typeface="+mj-ea"/>
                <a:ea typeface="+mj-ea"/>
              </a:rPr>
              <a:t>每個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的實體。</a:t>
            </a:r>
            <a:endParaRPr lang="en-US" altLang="zh-TW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74" y="1628800"/>
            <a:ext cx="6172735" cy="1394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465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最佳方法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如果兩個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都具有重複的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，則 </a:t>
            </a:r>
            <a:r>
              <a:rPr lang="en-US" altLang="zh-TW" dirty="0">
                <a:latin typeface="+mj-ea"/>
                <a:ea typeface="+mj-ea"/>
              </a:rPr>
              <a:t>join </a:t>
            </a:r>
            <a:r>
              <a:rPr lang="zh-TW" altLang="en-US" dirty="0">
                <a:latin typeface="+mj-ea"/>
                <a:ea typeface="+mj-ea"/>
              </a:rPr>
              <a:t>可以顯著的擴大資料的量。建議利用</a:t>
            </a:r>
            <a:r>
              <a:rPr lang="en-US" altLang="zh-TW" dirty="0">
                <a:latin typeface="+mj-ea"/>
                <a:ea typeface="+mj-ea"/>
              </a:rPr>
              <a:t>distinct</a:t>
            </a:r>
            <a:r>
              <a:rPr lang="zh-TW" altLang="en-US" dirty="0">
                <a:latin typeface="+mj-ea"/>
                <a:ea typeface="+mj-ea"/>
              </a:rPr>
              <a:t>或</a:t>
            </a:r>
            <a:r>
              <a:rPr lang="en-US" altLang="zh-TW" dirty="0" err="1">
                <a:latin typeface="+mj-ea"/>
                <a:ea typeface="+mj-ea"/>
              </a:rPr>
              <a:t>combineByKey</a:t>
            </a:r>
            <a:r>
              <a:rPr lang="zh-TW" altLang="en-US" dirty="0">
                <a:latin typeface="+mj-ea"/>
                <a:ea typeface="+mj-ea"/>
              </a:rPr>
              <a:t> 去降低 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 的</a:t>
            </a:r>
            <a:r>
              <a:rPr lang="zh-TW" altLang="en-US" dirty="0" smtClean="0">
                <a:latin typeface="+mj-ea"/>
                <a:ea typeface="+mj-ea"/>
              </a:rPr>
              <a:t>空間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Join </a:t>
            </a:r>
            <a:r>
              <a:rPr lang="zh-TW" altLang="en-US" dirty="0">
                <a:latin typeface="+mj-ea"/>
                <a:ea typeface="+mj-ea"/>
              </a:rPr>
              <a:t>可能需要大量的網路流量，甚至創造出我們無法處理的資料</a:t>
            </a:r>
            <a:r>
              <a:rPr lang="zh-TW" altLang="en-US" dirty="0" smtClean="0">
                <a:latin typeface="+mj-ea"/>
                <a:ea typeface="+mj-ea"/>
              </a:rPr>
              <a:t>集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一般而言，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 的成本是昂貴的。由於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 需要每一個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中相對應的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落在同一個分割區域，以便於它們可以在本地端結合。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165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大數據新思維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傳統計算科學思維：讓我的電腦快一千倍，這個問題就解得出來！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有一個問題，找出一組</a:t>
            </a:r>
            <a:r>
              <a:rPr lang="zh-TW" altLang="en-US" dirty="0" smtClean="0">
                <a:latin typeface="+mj-ea"/>
                <a:ea typeface="+mj-ea"/>
              </a:rPr>
              <a:t>答案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新式計算科學思維：讓我的資料多一千倍，這個問題才解得出來</a:t>
            </a:r>
            <a:r>
              <a:rPr lang="zh-TW" altLang="en-US" dirty="0" smtClean="0">
                <a:latin typeface="+mj-ea"/>
                <a:ea typeface="+mj-ea"/>
              </a:rPr>
              <a:t>！</a:t>
            </a:r>
            <a:r>
              <a:rPr lang="en-US" altLang="zh-TW" dirty="0" smtClean="0">
                <a:latin typeface="+mj-ea"/>
                <a:ea typeface="+mj-ea"/>
              </a:rPr>
              <a:t> 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有一堆資料，找出有用的</a:t>
            </a:r>
            <a:r>
              <a:rPr lang="zh-TW" altLang="en-US" dirty="0" smtClean="0">
                <a:latin typeface="+mj-ea"/>
                <a:ea typeface="+mj-ea"/>
              </a:rPr>
              <a:t>情報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466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9796BBA-A6E6-4700-8A2C-049D4D1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累加器</a:t>
            </a:r>
            <a:r>
              <a:rPr lang="en-US" altLang="zh-TW" dirty="0" smtClean="0"/>
              <a:t>(Accumulator)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1D315E5-B1BE-469D-92F0-9BDDD1453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累加</a:t>
            </a:r>
            <a:r>
              <a:rPr lang="zh-TW" altLang="en-US" dirty="0">
                <a:latin typeface="+mj-ea"/>
                <a:ea typeface="+mj-ea"/>
              </a:rPr>
              <a:t>器是用</a:t>
            </a:r>
            <a:r>
              <a:rPr lang="zh-TW" altLang="en-US" dirty="0" smtClean="0">
                <a:latin typeface="+mj-ea"/>
                <a:ea typeface="+mj-ea"/>
              </a:rPr>
              <a:t>於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匯總</a:t>
            </a:r>
            <a:r>
              <a:rPr lang="zh-TW" altLang="en-US" dirty="0" smtClean="0">
                <a:latin typeface="+mj-ea"/>
                <a:ea typeface="+mj-ea"/>
              </a:rPr>
              <a:t>訊息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zh-TW" altLang="en-US" dirty="0" smtClean="0">
                <a:latin typeface="+mj-ea"/>
                <a:ea typeface="+mj-ea"/>
              </a:rPr>
              <a:t>變量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查詢</a:t>
            </a:r>
            <a:r>
              <a:rPr lang="zh-TW" altLang="en-US" dirty="0">
                <a:latin typeface="+mj-ea"/>
                <a:ea typeface="+mj-ea"/>
              </a:rPr>
              <a:t>結果中有多少記錄？</a:t>
            </a:r>
          </a:p>
          <a:p>
            <a:r>
              <a:rPr lang="zh-TW" altLang="en-US" dirty="0">
                <a:latin typeface="+mj-ea"/>
                <a:ea typeface="+mj-ea"/>
              </a:rPr>
              <a:t>有多少薪水記錄沒在區間中？</a:t>
            </a:r>
          </a:p>
          <a:p>
            <a:r>
              <a:rPr lang="zh-TW" altLang="en-US" dirty="0" smtClean="0">
                <a:latin typeface="+mj-ea"/>
                <a:ea typeface="+mj-ea"/>
              </a:rPr>
              <a:t>有</a:t>
            </a:r>
            <a:r>
              <a:rPr lang="zh-TW" altLang="en-US" dirty="0">
                <a:latin typeface="+mj-ea"/>
                <a:ea typeface="+mj-ea"/>
              </a:rPr>
              <a:t>多少條</a:t>
            </a:r>
            <a:r>
              <a:rPr lang="zh-TW" altLang="en-US" dirty="0" smtClean="0">
                <a:latin typeface="+mj-ea"/>
                <a:ea typeface="+mj-ea"/>
              </a:rPr>
              <a:t>記錄</a:t>
            </a:r>
            <a:r>
              <a:rPr lang="zh-TW" altLang="en-US" dirty="0">
                <a:latin typeface="+mj-ea"/>
                <a:ea typeface="+mj-ea"/>
              </a:rPr>
              <a:t>是從</a:t>
            </a:r>
            <a:r>
              <a:rPr lang="zh-TW" altLang="en-US" dirty="0" smtClean="0">
                <a:latin typeface="+mj-ea"/>
                <a:ea typeface="+mj-ea"/>
              </a:rPr>
              <a:t>加拿大來的？</a:t>
            </a:r>
            <a:endParaRPr lang="zh-TW" altLang="en-US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35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FC5C275-0BED-4ED5-A574-9D6F2FCA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累加</a:t>
            </a:r>
            <a:r>
              <a:rPr lang="zh-TW" altLang="en-US" dirty="0" smtClean="0"/>
              <a:t>器</a:t>
            </a:r>
            <a:r>
              <a:rPr lang="en-US" altLang="zh-TW" dirty="0"/>
              <a:t>(</a:t>
            </a:r>
            <a:r>
              <a:rPr lang="en-US" altLang="zh-TW" dirty="0" smtClean="0"/>
              <a:t>Accumulator)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6B92172-9387-4020-907E-CFE3DF38A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56152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在執行中的</a:t>
            </a:r>
            <a:r>
              <a:rPr lang="en-US" altLang="zh-TW" dirty="0">
                <a:latin typeface="+mj-ea"/>
                <a:ea typeface="+mj-ea"/>
              </a:rPr>
              <a:t>nodes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en-US" altLang="zh-TW" dirty="0">
                <a:latin typeface="+mj-ea"/>
                <a:ea typeface="+mj-ea"/>
              </a:rPr>
              <a:t> Tasks</a:t>
            </a:r>
            <a:r>
              <a:rPr lang="zh-TW" altLang="en-US" dirty="0">
                <a:latin typeface="+mj-ea"/>
                <a:ea typeface="+mj-ea"/>
              </a:rPr>
              <a:t>不能存取</a:t>
            </a:r>
            <a:r>
              <a:rPr lang="en-US" altLang="zh-TW" dirty="0">
                <a:latin typeface="+mj-ea"/>
                <a:ea typeface="+mj-ea"/>
              </a:rPr>
              <a:t>Accumulator</a:t>
            </a:r>
            <a:r>
              <a:rPr lang="zh-TW" altLang="en-US" dirty="0">
                <a:latin typeface="+mj-ea"/>
                <a:ea typeface="+mj-ea"/>
              </a:rPr>
              <a:t>的值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Accumulator</a:t>
            </a:r>
            <a:r>
              <a:rPr lang="zh-TW" altLang="en-US" dirty="0" smtClean="0">
                <a:latin typeface="+mj-ea"/>
                <a:ea typeface="+mj-ea"/>
              </a:rPr>
              <a:t>是一個只</a:t>
            </a:r>
            <a:r>
              <a:rPr lang="zh-TW" altLang="en-US" dirty="0">
                <a:latin typeface="+mj-ea"/>
                <a:ea typeface="+mj-ea"/>
              </a:rPr>
              <a:t>能</a:t>
            </a:r>
            <a:r>
              <a:rPr lang="zh-TW" altLang="en-US" dirty="0" smtClean="0">
                <a:latin typeface="+mj-ea"/>
                <a:ea typeface="+mj-ea"/>
              </a:rPr>
              <a:t>寫入的變數。</a:t>
            </a:r>
            <a:endParaRPr lang="en-US" altLang="zh-TW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這樣可以讓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能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有效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地</a:t>
            </a:r>
            <a:r>
              <a:rPr lang="zh-TW" altLang="en-US" dirty="0" smtClean="0">
                <a:latin typeface="+mj-ea"/>
                <a:ea typeface="+mj-ea"/>
              </a:rPr>
              <a:t>實作</a:t>
            </a:r>
            <a:r>
              <a:rPr lang="en-US" altLang="zh-TW" dirty="0" smtClean="0">
                <a:latin typeface="+mj-ea"/>
                <a:ea typeface="+mj-ea"/>
              </a:rPr>
              <a:t>Accumulator </a:t>
            </a:r>
            <a:r>
              <a:rPr lang="zh-TW" altLang="en-US" dirty="0">
                <a:latin typeface="+mj-ea"/>
                <a:ea typeface="+mj-ea"/>
              </a:rPr>
              <a:t>，而無需每次更新</a:t>
            </a:r>
            <a:r>
              <a:rPr lang="zh-TW" altLang="en-US" dirty="0" smtClean="0">
                <a:latin typeface="+mj-ea"/>
                <a:ea typeface="+mj-ea"/>
              </a:rPr>
              <a:t>都必須進行溝通。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829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廣播變數</a:t>
            </a:r>
            <a:r>
              <a:rPr lang="en-US" altLang="zh-TW" dirty="0" smtClean="0"/>
              <a:t>(Broadcast Variables)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208421"/>
            <a:ext cx="7886700" cy="3263504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Broadcast Variables</a:t>
            </a:r>
            <a:r>
              <a:rPr lang="zh-TW" altLang="en-US" dirty="0" smtClean="0">
                <a:latin typeface="+mj-ea"/>
                <a:ea typeface="+mj-ea"/>
              </a:rPr>
              <a:t>允許程式設計師在</a:t>
            </a:r>
            <a:r>
              <a:rPr lang="zh-TW" altLang="en-US" dirty="0">
                <a:latin typeface="+mj-ea"/>
                <a:ea typeface="+mj-ea"/>
              </a:rPr>
              <a:t>每</a:t>
            </a:r>
            <a:r>
              <a:rPr lang="zh-TW" altLang="en-US" dirty="0" smtClean="0">
                <a:latin typeface="+mj-ea"/>
                <a:ea typeface="+mj-ea"/>
              </a:rPr>
              <a:t>台電腦上保存一個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唯讀變數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en-US" altLang="zh-TW" dirty="0" err="1" smtClean="0">
                <a:latin typeface="+mj-ea"/>
                <a:ea typeface="+mj-ea"/>
              </a:rPr>
              <a:t>readonly</a:t>
            </a:r>
            <a:r>
              <a:rPr lang="en-US" altLang="zh-TW" dirty="0" smtClean="0">
                <a:latin typeface="+mj-ea"/>
                <a:ea typeface="+mj-ea"/>
              </a:rPr>
              <a:t> variable)</a:t>
            </a: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這樣可以有效率的為</a:t>
            </a:r>
            <a:r>
              <a:rPr lang="zh-TW" altLang="en-US" dirty="0">
                <a:latin typeface="+mj-ea"/>
                <a:ea typeface="+mj-ea"/>
              </a:rPr>
              <a:t>每個節點提供</a:t>
            </a:r>
            <a:r>
              <a:rPr lang="zh-TW" altLang="en-US" dirty="0" smtClean="0">
                <a:latin typeface="+mj-ea"/>
                <a:ea typeface="+mj-ea"/>
              </a:rPr>
              <a:t>大量輸入資料集</a:t>
            </a:r>
            <a:endParaRPr lang="en-US" altLang="zh-TW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所有</a:t>
            </a:r>
            <a:r>
              <a:rPr lang="en-US" altLang="zh-TW" dirty="0">
                <a:latin typeface="+mj-ea"/>
                <a:ea typeface="+mj-ea"/>
              </a:rPr>
              <a:t>Broadcast Variables</a:t>
            </a:r>
            <a:r>
              <a:rPr lang="zh-TW" altLang="en-US" dirty="0">
                <a:latin typeface="+mj-ea"/>
                <a:ea typeface="+mj-ea"/>
              </a:rPr>
              <a:t>將保留在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所有</a:t>
            </a:r>
            <a:r>
              <a:rPr lang="zh-TW" altLang="en-US" dirty="0" smtClean="0">
                <a:latin typeface="+mj-ea"/>
                <a:ea typeface="+mj-ea"/>
              </a:rPr>
              <a:t>工作節點上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336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10" y="2560126"/>
            <a:ext cx="4879181" cy="162163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459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SQL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處理結構化資料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 SQL</a:t>
            </a:r>
            <a:r>
              <a:rPr lang="zh-TW" altLang="en-US" dirty="0">
                <a:latin typeface="+mj-ea"/>
                <a:ea typeface="+mj-ea"/>
              </a:rPr>
              <a:t>提供了一個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抽象化資料集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簡化處理結構化</a:t>
            </a:r>
            <a:r>
              <a:rPr lang="zh-TW" altLang="en-US" dirty="0">
                <a:latin typeface="+mj-ea"/>
                <a:ea typeface="+mj-ea"/>
              </a:rPr>
              <a:t>資料集的工作。資料集</a:t>
            </a:r>
            <a:r>
              <a:rPr lang="zh-TW" altLang="en-US" dirty="0" smtClean="0">
                <a:latin typeface="+mj-ea"/>
                <a:ea typeface="+mj-ea"/>
              </a:rPr>
              <a:t>與資料庫</a:t>
            </a:r>
            <a:r>
              <a:rPr lang="zh-TW" altLang="en-US" dirty="0">
                <a:latin typeface="+mj-ea"/>
                <a:ea typeface="+mj-ea"/>
              </a:rPr>
              <a:t>中的</a:t>
            </a:r>
            <a:r>
              <a:rPr lang="zh-TW" altLang="en-US" dirty="0" smtClean="0">
                <a:latin typeface="+mj-ea"/>
                <a:ea typeface="+mj-ea"/>
              </a:rPr>
              <a:t>表單相似</a:t>
            </a:r>
            <a:endParaRPr lang="en-US" altLang="zh-TW" dirty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越來越多的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開發工作正在</a:t>
            </a:r>
            <a:r>
              <a:rPr lang="zh-TW" altLang="en-US" dirty="0">
                <a:latin typeface="+mj-ea"/>
                <a:ea typeface="+mj-ea"/>
              </a:rPr>
              <a:t>朝著</a:t>
            </a:r>
            <a:r>
              <a:rPr lang="en-US" altLang="zh-TW" dirty="0">
                <a:latin typeface="+mj-ea"/>
                <a:ea typeface="+mj-ea"/>
              </a:rPr>
              <a:t>Spark SQL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發展</a:t>
            </a:r>
            <a:endParaRPr lang="en-US" altLang="zh-TW" dirty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資料</a:t>
            </a:r>
            <a:r>
              <a:rPr lang="zh-TW" altLang="en-US" dirty="0" smtClean="0">
                <a:latin typeface="+mj-ea"/>
                <a:ea typeface="+mj-ea"/>
              </a:rPr>
              <a:t>集有固有的結構，</a:t>
            </a:r>
            <a:r>
              <a:rPr lang="zh-TW" altLang="en-US" dirty="0">
                <a:latin typeface="+mj-ea"/>
                <a:ea typeface="+mj-ea"/>
              </a:rPr>
              <a:t>這讓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可以用高效率的方式儲存資料，而且</a:t>
            </a:r>
            <a:r>
              <a:rPr lang="zh-TW" altLang="en-US" dirty="0">
                <a:latin typeface="+mj-ea"/>
                <a:ea typeface="+mj-ea"/>
              </a:rPr>
              <a:t>可以</a:t>
            </a:r>
            <a:r>
              <a:rPr lang="zh-TW" altLang="en-US" dirty="0" smtClean="0">
                <a:latin typeface="+mj-ea"/>
                <a:ea typeface="+mj-ea"/>
              </a:rPr>
              <a:t>使用</a:t>
            </a:r>
            <a:r>
              <a:rPr lang="en-US" altLang="zh-TW" dirty="0" smtClean="0">
                <a:latin typeface="+mj-ea"/>
                <a:ea typeface="+mj-ea"/>
              </a:rPr>
              <a:t>SQL</a:t>
            </a:r>
            <a:r>
              <a:rPr lang="zh-TW" altLang="en-US" dirty="0" smtClean="0">
                <a:latin typeface="+mj-ea"/>
                <a:ea typeface="+mj-ea"/>
              </a:rPr>
              <a:t>語法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412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latin typeface="+mj-ea"/>
                <a:ea typeface="+mj-ea"/>
              </a:rPr>
              <a:t>自</a:t>
            </a:r>
            <a:r>
              <a:rPr lang="en-US" altLang="zh-TW" dirty="0">
                <a:latin typeface="+mj-ea"/>
                <a:ea typeface="+mj-ea"/>
              </a:rPr>
              <a:t>Spark 1.3</a:t>
            </a:r>
            <a:r>
              <a:rPr lang="zh-TW" altLang="en-US" dirty="0">
                <a:latin typeface="+mj-ea"/>
                <a:ea typeface="+mj-ea"/>
              </a:rPr>
              <a:t>開始引入名為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的表格式的抽化</a:t>
            </a:r>
            <a:r>
              <a:rPr lang="zh-TW" altLang="en-US" dirty="0" smtClean="0">
                <a:latin typeface="+mj-ea"/>
                <a:ea typeface="+mj-ea"/>
              </a:rPr>
              <a:t>資料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是用於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處理</a:t>
            </a:r>
            <a:r>
              <a:rPr lang="zh-TW" altLang="en-US" dirty="0">
                <a:latin typeface="+mj-ea"/>
                <a:ea typeface="+mj-ea"/>
              </a:rPr>
              <a:t>結構化和半結構化資料的抽像化資料</a:t>
            </a:r>
            <a:r>
              <a:rPr lang="zh-TW" altLang="en-US" dirty="0" smtClean="0">
                <a:latin typeface="+mj-ea"/>
                <a:ea typeface="+mj-ea"/>
              </a:rPr>
              <a:t>或領域</a:t>
            </a:r>
            <a:r>
              <a:rPr lang="zh-TW" altLang="en-US" dirty="0">
                <a:latin typeface="+mj-ea"/>
                <a:ea typeface="+mj-ea"/>
              </a:rPr>
              <a:t>特定</a:t>
            </a:r>
            <a:r>
              <a:rPr lang="zh-TW" altLang="en-US" dirty="0" smtClean="0">
                <a:latin typeface="+mj-ea"/>
                <a:ea typeface="+mj-ea"/>
              </a:rPr>
              <a:t>語言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 err="1" smtClean="0">
                <a:latin typeface="+mj-ea"/>
                <a:ea typeface="+mj-ea"/>
              </a:rPr>
              <a:t>DataFrame</a:t>
            </a:r>
            <a:r>
              <a:rPr lang="zh-TW" altLang="en-US" dirty="0" smtClean="0">
                <a:latin typeface="+mj-ea"/>
                <a:ea typeface="+mj-ea"/>
              </a:rPr>
              <a:t>用比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更高效的方式存儲資料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en-US" altLang="zh-TW" dirty="0" err="1" smtClean="0">
                <a:latin typeface="+mj-ea"/>
                <a:ea typeface="+mj-ea"/>
              </a:rPr>
              <a:t>DataFrame</a:t>
            </a:r>
            <a:r>
              <a:rPr lang="zh-TW" altLang="en-US" dirty="0" smtClean="0">
                <a:latin typeface="+mj-ea"/>
                <a:ea typeface="+mj-ea"/>
              </a:rPr>
              <a:t>充分利用</a:t>
            </a:r>
            <a:r>
              <a:rPr lang="en-US" altLang="zh-TW" dirty="0" smtClean="0">
                <a:latin typeface="+mj-ea"/>
                <a:ea typeface="+mj-ea"/>
              </a:rPr>
              <a:t>Schema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 err="1" smtClean="0">
                <a:latin typeface="+mj-ea"/>
                <a:ea typeface="+mj-ea"/>
              </a:rPr>
              <a:t>DataFrame</a:t>
            </a:r>
            <a:r>
              <a:rPr lang="zh-TW" altLang="en-US" dirty="0" smtClean="0">
                <a:latin typeface="+mj-ea"/>
                <a:ea typeface="+mj-ea"/>
              </a:rPr>
              <a:t>採用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的不可</a:t>
            </a:r>
            <a:r>
              <a:rPr lang="zh-TW" altLang="en-US" dirty="0" smtClean="0">
                <a:latin typeface="+mj-ea"/>
                <a:ea typeface="+mj-ea"/>
              </a:rPr>
              <a:t>變性，</a:t>
            </a:r>
            <a:r>
              <a:rPr lang="zh-TW" altLang="en-US" dirty="0">
                <a:latin typeface="+mj-ea"/>
                <a:ea typeface="+mj-ea"/>
              </a:rPr>
              <a:t>內部記憶體，彈性，分佈式和平行功能，並將一個名為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schema</a:t>
            </a:r>
            <a:r>
              <a:rPr lang="zh-TW" altLang="en-US" dirty="0">
                <a:latin typeface="+mj-ea"/>
                <a:ea typeface="+mj-ea"/>
              </a:rPr>
              <a:t>的結構應用於資料，從而允許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管理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schema</a:t>
            </a:r>
            <a:r>
              <a:rPr lang="zh-TW" altLang="en-US" dirty="0">
                <a:latin typeface="+mj-ea"/>
                <a:ea typeface="+mj-ea"/>
              </a:rPr>
              <a:t>並僅在節點之間傳遞資料，這比使用</a:t>
            </a:r>
            <a:r>
              <a:rPr lang="en-US" altLang="zh-TW" dirty="0">
                <a:latin typeface="+mj-ea"/>
                <a:ea typeface="+mj-ea"/>
              </a:rPr>
              <a:t>Java</a:t>
            </a:r>
            <a:r>
              <a:rPr lang="zh-TW" altLang="en-US" dirty="0">
                <a:latin typeface="+mj-ea"/>
                <a:ea typeface="+mj-ea"/>
              </a:rPr>
              <a:t>序列化更</a:t>
            </a:r>
            <a:r>
              <a:rPr lang="zh-TW" altLang="en-US" dirty="0" smtClean="0">
                <a:latin typeface="+mj-ea"/>
                <a:ea typeface="+mj-ea"/>
              </a:rPr>
              <a:t>有效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不同，</a:t>
            </a:r>
            <a:r>
              <a:rPr lang="zh-TW" altLang="en-US" dirty="0" smtClean="0">
                <a:latin typeface="+mj-ea"/>
                <a:ea typeface="+mj-ea"/>
              </a:rPr>
              <a:t>資料被組織成一列列的結構，如關聯式資料庫</a:t>
            </a:r>
            <a:r>
              <a:rPr lang="zh-TW" altLang="en-US" dirty="0">
                <a:latin typeface="+mj-ea"/>
                <a:ea typeface="+mj-ea"/>
              </a:rPr>
              <a:t>中的</a:t>
            </a:r>
            <a:r>
              <a:rPr lang="zh-TW" altLang="en-US" dirty="0" smtClean="0">
                <a:latin typeface="+mj-ea"/>
                <a:ea typeface="+mj-ea"/>
              </a:rPr>
              <a:t>表格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574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自</a:t>
            </a:r>
            <a:r>
              <a:rPr lang="en-US" altLang="zh-TW" dirty="0">
                <a:latin typeface="+mj-ea"/>
                <a:ea typeface="+mj-ea"/>
              </a:rPr>
              <a:t>Spark 1.6</a:t>
            </a:r>
            <a:r>
              <a:rPr lang="zh-TW" altLang="en-US" dirty="0">
                <a:latin typeface="+mj-ea"/>
                <a:ea typeface="+mj-ea"/>
              </a:rPr>
              <a:t>發布以來，</a:t>
            </a:r>
            <a:r>
              <a:rPr lang="en-US" altLang="zh-TW" dirty="0">
                <a:latin typeface="+mj-ea"/>
                <a:ea typeface="+mj-ea"/>
              </a:rPr>
              <a:t>Dataset API</a:t>
            </a:r>
            <a:r>
              <a:rPr lang="zh-TW" altLang="en-US" dirty="0">
                <a:latin typeface="+mj-ea"/>
                <a:ea typeface="+mj-ea"/>
              </a:rPr>
              <a:t>提供：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熟悉的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物件導向</a:t>
            </a:r>
            <a:r>
              <a:rPr lang="zh-TW" altLang="en-US" dirty="0">
                <a:latin typeface="+mj-ea"/>
                <a:ea typeface="+mj-ea"/>
              </a:rPr>
              <a:t>程式類型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RDD API</a:t>
            </a:r>
            <a:r>
              <a:rPr lang="zh-TW" altLang="en-US" dirty="0">
                <a:latin typeface="+mj-ea"/>
                <a:ea typeface="+mj-ea"/>
              </a:rPr>
              <a:t>在編譯時具有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安全性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利用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schema</a:t>
            </a:r>
            <a:r>
              <a:rPr lang="zh-TW" altLang="en-US" dirty="0">
                <a:latin typeface="+mj-ea"/>
                <a:ea typeface="+mj-ea"/>
              </a:rPr>
              <a:t>來處理結構化</a:t>
            </a:r>
            <a:r>
              <a:rPr lang="zh-TW" altLang="en-US" dirty="0" smtClean="0">
                <a:latin typeface="+mj-ea"/>
                <a:ea typeface="+mj-ea"/>
              </a:rPr>
              <a:t>資料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數據集是一組結構化資料，不一定是</a:t>
            </a:r>
            <a:r>
              <a:rPr lang="zh-TW" altLang="en-US" dirty="0" smtClean="0">
                <a:latin typeface="+mj-ea"/>
                <a:ea typeface="+mj-ea"/>
              </a:rPr>
              <a:t>一行行的資料，可以</a:t>
            </a:r>
            <a:r>
              <a:rPr lang="zh-TW" altLang="en-US" dirty="0">
                <a:latin typeface="+mj-ea"/>
                <a:ea typeface="+mj-ea"/>
              </a:rPr>
              <a:t>是特定</a:t>
            </a:r>
            <a:r>
              <a:rPr lang="zh-TW" altLang="en-US" dirty="0" smtClean="0">
                <a:latin typeface="+mj-ea"/>
                <a:ea typeface="+mj-ea"/>
              </a:rPr>
              <a:t>類型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Java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將在編譯時知道資料集中資料的</a:t>
            </a:r>
            <a:r>
              <a:rPr lang="zh-TW" altLang="en-US" dirty="0" smtClean="0">
                <a:latin typeface="+mj-ea"/>
                <a:ea typeface="+mj-ea"/>
              </a:rPr>
              <a:t>類型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Dataset API</a:t>
            </a:r>
            <a:r>
              <a:rPr lang="zh-TW" altLang="en-US" dirty="0">
                <a:latin typeface="+mj-ea"/>
                <a:ea typeface="+mj-ea"/>
              </a:rPr>
              <a:t>在</a:t>
            </a:r>
            <a:r>
              <a:rPr lang="en-US" altLang="zh-TW" dirty="0">
                <a:latin typeface="+mj-ea"/>
                <a:ea typeface="+mj-ea"/>
              </a:rPr>
              <a:t>Python</a:t>
            </a:r>
            <a:r>
              <a:rPr lang="zh-TW" altLang="en-US" dirty="0">
                <a:latin typeface="+mj-ea"/>
                <a:ea typeface="+mj-ea"/>
              </a:rPr>
              <a:t>中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不可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用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068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en-US" altLang="zh-TW" dirty="0"/>
              <a:t> and 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>
                <a:latin typeface="+mj-ea"/>
                <a:ea typeface="+mj-ea"/>
              </a:rPr>
              <a:t>從</a:t>
            </a:r>
            <a:r>
              <a:rPr lang="en-US" altLang="zh-TW" dirty="0">
                <a:latin typeface="+mj-ea"/>
                <a:ea typeface="+mj-ea"/>
              </a:rPr>
              <a:t>Spark 2.0</a:t>
            </a:r>
            <a:r>
              <a:rPr lang="zh-TW" altLang="en-US" dirty="0">
                <a:latin typeface="+mj-ea"/>
                <a:ea typeface="+mj-ea"/>
              </a:rPr>
              <a:t>開始，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en-US" altLang="zh-TW" dirty="0">
                <a:latin typeface="+mj-ea"/>
                <a:ea typeface="+mj-ea"/>
              </a:rPr>
              <a:t> API</a:t>
            </a:r>
            <a:r>
              <a:rPr lang="zh-TW" altLang="en-US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Dataset API</a:t>
            </a:r>
            <a:r>
              <a:rPr lang="zh-TW" altLang="en-US" dirty="0">
                <a:latin typeface="+mj-ea"/>
                <a:ea typeface="+mj-ea"/>
              </a:rPr>
              <a:t>合併。</a:t>
            </a:r>
          </a:p>
          <a:p>
            <a:pPr algn="just"/>
            <a:r>
              <a:rPr lang="zh-TW" altLang="en-US" dirty="0">
                <a:latin typeface="+mj-ea"/>
                <a:ea typeface="+mj-ea"/>
              </a:rPr>
              <a:t>資料</a:t>
            </a:r>
            <a:r>
              <a:rPr lang="zh-TW" altLang="en-US" dirty="0" smtClean="0">
                <a:latin typeface="+mj-ea"/>
                <a:ea typeface="+mj-ea"/>
              </a:rPr>
              <a:t>集使用兩</a:t>
            </a:r>
            <a:r>
              <a:rPr lang="zh-TW" altLang="en-US" dirty="0">
                <a:latin typeface="+mj-ea"/>
                <a:ea typeface="+mj-ea"/>
              </a:rPr>
              <a:t>種截然不同特性的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 smtClean="0">
                <a:latin typeface="+mj-ea"/>
                <a:ea typeface="+mj-ea"/>
              </a:rPr>
              <a:t>：</a:t>
            </a:r>
            <a:r>
              <a:rPr lang="en-US" altLang="zh-TW" dirty="0" smtClean="0">
                <a:latin typeface="+mj-ea"/>
                <a:ea typeface="+mj-ea"/>
              </a:rPr>
              <a:t>strongly-typed 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untyped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API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將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視為資料集的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untyped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view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相比</a:t>
            </a:r>
            <a:r>
              <a:rPr lang="zh-TW" altLang="en-US" dirty="0">
                <a:latin typeface="+mj-ea"/>
                <a:ea typeface="+mj-ea"/>
              </a:rPr>
              <a:t>之下，資料集是</a:t>
            </a:r>
            <a:r>
              <a:rPr lang="en-US" altLang="zh-TW" dirty="0">
                <a:latin typeface="+mj-ea"/>
                <a:ea typeface="+mj-ea"/>
              </a:rPr>
              <a:t>strongly-typed 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JVM</a:t>
            </a:r>
            <a:r>
              <a:rPr lang="zh-TW" altLang="en-US" dirty="0">
                <a:latin typeface="+mj-ea"/>
                <a:ea typeface="+mj-ea"/>
              </a:rPr>
              <a:t>物件的</a:t>
            </a:r>
            <a:r>
              <a:rPr lang="zh-TW" altLang="en-US" dirty="0" smtClean="0">
                <a:latin typeface="+mj-ea"/>
                <a:ea typeface="+mj-ea"/>
              </a:rPr>
              <a:t>集合</a:t>
            </a:r>
            <a:endParaRPr lang="zh-TW" altLang="en-US" dirty="0">
              <a:latin typeface="+mj-ea"/>
              <a:ea typeface="+mj-ea"/>
            </a:endParaRPr>
          </a:p>
          <a:p>
            <a:pPr algn="just"/>
            <a:r>
              <a:rPr lang="zh-TW" altLang="en-US" dirty="0">
                <a:latin typeface="+mj-ea"/>
                <a:ea typeface="+mj-ea"/>
              </a:rPr>
              <a:t>資料集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僅在</a:t>
            </a:r>
            <a:r>
              <a:rPr lang="en-US" altLang="zh-TW" dirty="0">
                <a:latin typeface="+mj-ea"/>
                <a:ea typeface="+mj-ea"/>
              </a:rPr>
              <a:t>Java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>
                <a:latin typeface="+mj-ea"/>
                <a:ea typeface="+mj-ea"/>
              </a:rPr>
              <a:t>Scala</a:t>
            </a:r>
            <a:r>
              <a:rPr lang="zh-TW" altLang="en-US" dirty="0">
                <a:latin typeface="+mj-ea"/>
                <a:ea typeface="+mj-ea"/>
              </a:rPr>
              <a:t>上可</a:t>
            </a:r>
            <a:r>
              <a:rPr lang="zh-TW" altLang="en-US" dirty="0" smtClean="0">
                <a:latin typeface="+mj-ea"/>
                <a:ea typeface="+mj-ea"/>
              </a:rPr>
              <a:t>用</a:t>
            </a:r>
            <a:endParaRPr lang="zh-TW" altLang="en-US" dirty="0">
              <a:latin typeface="+mj-ea"/>
              <a:ea typeface="+mj-ea"/>
            </a:endParaRPr>
          </a:p>
          <a:p>
            <a:pPr algn="just"/>
            <a:r>
              <a:rPr lang="zh-TW" altLang="en-US" dirty="0" smtClean="0">
                <a:latin typeface="+mj-ea"/>
                <a:ea typeface="+mj-ea"/>
              </a:rPr>
              <a:t>在</a:t>
            </a:r>
            <a:r>
              <a:rPr lang="en-US" altLang="zh-TW" dirty="0" smtClean="0">
                <a:latin typeface="+mj-ea"/>
                <a:ea typeface="+mj-ea"/>
              </a:rPr>
              <a:t>Python</a:t>
            </a:r>
            <a:r>
              <a:rPr lang="zh-TW" altLang="en-US" dirty="0" smtClean="0">
                <a:latin typeface="+mj-ea"/>
                <a:ea typeface="+mj-ea"/>
              </a:rPr>
              <a:t>中，我們通常使用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DataFrame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API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875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Catalyst</a:t>
            </a:r>
            <a:r>
              <a:rPr lang="zh-TW" altLang="en-US" dirty="0"/>
              <a:t>優化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SQL</a:t>
            </a:r>
            <a:r>
              <a:rPr lang="zh-TW" altLang="en-US" dirty="0">
                <a:latin typeface="+mj-ea"/>
                <a:ea typeface="+mj-ea"/>
              </a:rPr>
              <a:t>使用名為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Catalyst</a:t>
            </a:r>
            <a:r>
              <a:rPr lang="zh-TW" altLang="en-US" dirty="0">
                <a:latin typeface="+mj-ea"/>
                <a:ea typeface="+mj-ea"/>
              </a:rPr>
              <a:t>的優化器來優化在</a:t>
            </a:r>
            <a:r>
              <a:rPr lang="en-US" altLang="zh-TW" dirty="0">
                <a:latin typeface="+mj-ea"/>
                <a:ea typeface="+mj-ea"/>
              </a:rPr>
              <a:t>Spark SQL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en-US" altLang="zh-TW" dirty="0">
                <a:latin typeface="+mj-ea"/>
                <a:ea typeface="+mj-ea"/>
              </a:rPr>
              <a:t> DSL</a:t>
            </a:r>
            <a:r>
              <a:rPr lang="zh-TW" altLang="en-US" dirty="0">
                <a:latin typeface="+mj-ea"/>
                <a:ea typeface="+mj-ea"/>
              </a:rPr>
              <a:t>中編寫的所有查詢功能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這個優化器使查詢功能運行得</a:t>
            </a:r>
            <a:r>
              <a:rPr lang="zh-TW" altLang="en-US" dirty="0" smtClean="0">
                <a:latin typeface="+mj-ea"/>
                <a:ea typeface="+mj-ea"/>
              </a:rPr>
              <a:t>比對應的</a:t>
            </a:r>
            <a:r>
              <a:rPr lang="en-US" altLang="zh-TW" dirty="0">
                <a:latin typeface="+mj-ea"/>
              </a:rPr>
              <a:t>RDD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要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快</a:t>
            </a:r>
            <a:r>
              <a:rPr lang="zh-TW" altLang="en-US" dirty="0" smtClean="0">
                <a:latin typeface="+mj-ea"/>
                <a:ea typeface="+mj-ea"/>
              </a:rPr>
              <a:t>得多</a:t>
            </a:r>
            <a:endParaRPr lang="zh-TW" altLang="en-US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Catalyst</a:t>
            </a:r>
            <a:r>
              <a:rPr lang="zh-TW" altLang="en-US" dirty="0">
                <a:latin typeface="+mj-ea"/>
                <a:ea typeface="+mj-ea"/>
              </a:rPr>
              <a:t>是一個</a:t>
            </a:r>
            <a:r>
              <a:rPr lang="zh-TW" altLang="en-US" dirty="0" smtClean="0">
                <a:latin typeface="+mj-ea"/>
                <a:ea typeface="+mj-ea"/>
              </a:rPr>
              <a:t>構建於規則系統</a:t>
            </a:r>
            <a:r>
              <a:rPr lang="en-US" altLang="zh-TW" dirty="0" smtClean="0">
                <a:latin typeface="+mj-ea"/>
                <a:ea typeface="+mj-ea"/>
              </a:rPr>
              <a:t>(Rule-based System)</a:t>
            </a:r>
            <a:r>
              <a:rPr lang="zh-TW" altLang="en-US" dirty="0" smtClean="0">
                <a:latin typeface="+mj-ea"/>
                <a:ea typeface="+mj-ea"/>
              </a:rPr>
              <a:t>上的模組化函式庫</a:t>
            </a:r>
            <a:endParaRPr lang="zh-TW" altLang="en-US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每</a:t>
            </a:r>
            <a:r>
              <a:rPr lang="zh-TW" altLang="en-US" dirty="0">
                <a:latin typeface="+mj-ea"/>
                <a:ea typeface="+mj-ea"/>
              </a:rPr>
              <a:t>個規則都著重於特定的</a:t>
            </a:r>
            <a:r>
              <a:rPr lang="zh-TW" altLang="en-US" dirty="0" smtClean="0">
                <a:latin typeface="+mj-ea"/>
                <a:ea typeface="+mj-ea"/>
              </a:rPr>
              <a:t>優化 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例如，像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ConstantFolding</a:t>
            </a:r>
            <a:r>
              <a:rPr lang="zh-TW" altLang="en-US" dirty="0">
                <a:latin typeface="+mj-ea"/>
                <a:ea typeface="+mj-ea"/>
              </a:rPr>
              <a:t>這樣的規則著重於從查詢</a:t>
            </a:r>
            <a:r>
              <a:rPr lang="zh-TW" altLang="en-US" dirty="0" smtClean="0">
                <a:latin typeface="+mj-ea"/>
                <a:ea typeface="+mj-ea"/>
              </a:rPr>
              <a:t>中移除</a:t>
            </a:r>
            <a:r>
              <a:rPr lang="zh-TW" altLang="en-US" dirty="0">
                <a:latin typeface="+mj-ea"/>
                <a:ea typeface="+mj-ea"/>
              </a:rPr>
              <a:t>常數</a:t>
            </a:r>
            <a:r>
              <a:rPr lang="zh-TW" altLang="en-US" dirty="0" smtClean="0">
                <a:latin typeface="+mj-ea"/>
                <a:ea typeface="+mj-ea"/>
              </a:rPr>
              <a:t>表示式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87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963753" y="2924944"/>
            <a:ext cx="5216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300" dirty="0">
                <a:latin typeface="+mj-ea"/>
                <a:ea typeface="+mj-ea"/>
              </a:rPr>
              <a:t>Spark SQL</a:t>
            </a:r>
            <a:r>
              <a:rPr lang="zh-TW" altLang="en-US" sz="3300" dirty="0">
                <a:latin typeface="+mj-ea"/>
                <a:ea typeface="+mj-ea"/>
              </a:rPr>
              <a:t>練習：房價問題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071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</a:t>
            </a:r>
            <a:r>
              <a:rPr lang="zh-TW" altLang="en-US" dirty="0" smtClean="0"/>
              <a:t>數據新思維範例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11266" name="Picture 2" descr="ãgoogle ç¿»è­¯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9" y="1219200"/>
            <a:ext cx="592455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ãalpha go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50" y="2956559"/>
            <a:ext cx="57150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117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SQL join Vs. core Spark join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 SQL</a:t>
            </a:r>
            <a:r>
              <a:rPr lang="zh-TW" altLang="en-US" dirty="0">
                <a:latin typeface="+mj-ea"/>
                <a:ea typeface="+mj-ea"/>
              </a:rPr>
              <a:t>支持與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核心相同的</a:t>
            </a:r>
            <a:r>
              <a:rPr lang="zh-TW" altLang="en-US" dirty="0" smtClean="0">
                <a:latin typeface="+mj-ea"/>
                <a:ea typeface="+mj-ea"/>
              </a:rPr>
              <a:t>基本</a:t>
            </a:r>
            <a:r>
              <a:rPr lang="en-US" altLang="zh-TW" dirty="0" smtClean="0">
                <a:latin typeface="+mj-ea"/>
                <a:ea typeface="+mj-ea"/>
              </a:rPr>
              <a:t>join</a:t>
            </a:r>
            <a:r>
              <a:rPr lang="zh-TW" altLang="en-US" dirty="0" smtClean="0">
                <a:latin typeface="+mj-ea"/>
                <a:ea typeface="+mj-ea"/>
              </a:rPr>
              <a:t>類型</a:t>
            </a:r>
            <a:endParaRPr lang="en-US" altLang="zh-TW" dirty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 SQL Catalyst</a:t>
            </a:r>
            <a:r>
              <a:rPr lang="zh-TW" altLang="en-US" dirty="0">
                <a:latin typeface="+mj-ea"/>
                <a:ea typeface="+mj-ea"/>
              </a:rPr>
              <a:t>優化器可以為我們優化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的性能做更多的繁重</a:t>
            </a:r>
            <a:r>
              <a:rPr lang="zh-TW" altLang="en-US" dirty="0" smtClean="0">
                <a:latin typeface="+mj-ea"/>
                <a:ea typeface="+mj-ea"/>
              </a:rPr>
              <a:t>工作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使用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 SQL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join </a:t>
            </a:r>
            <a:r>
              <a:rPr lang="zh-TW" altLang="en-US" dirty="0">
                <a:latin typeface="+mj-ea"/>
                <a:ea typeface="+mj-ea"/>
              </a:rPr>
              <a:t>，我們必須放棄一些控制。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例如，</a:t>
            </a:r>
            <a:r>
              <a:rPr lang="en-US" altLang="zh-TW" dirty="0">
                <a:latin typeface="+mj-ea"/>
                <a:ea typeface="+mj-ea"/>
              </a:rPr>
              <a:t>Spark SQL</a:t>
            </a:r>
            <a:r>
              <a:rPr lang="zh-TW" altLang="en-US" dirty="0">
                <a:latin typeface="+mj-ea"/>
                <a:ea typeface="+mj-ea"/>
              </a:rPr>
              <a:t>有時可以停止或重新執行操作，以使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更有效。 不利之處在於它不會控制</a:t>
            </a:r>
            <a:r>
              <a:rPr lang="en-US" altLang="zh-TW" dirty="0" err="1">
                <a:latin typeface="+mj-ea"/>
                <a:ea typeface="+mj-ea"/>
              </a:rPr>
              <a:t>DataFrames</a:t>
            </a:r>
            <a:r>
              <a:rPr lang="zh-TW" altLang="en-US" dirty="0">
                <a:latin typeface="+mj-ea"/>
                <a:ea typeface="+mj-ea"/>
              </a:rPr>
              <a:t>的分區程序，因此它不會像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核心加入那樣洗牌。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632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DataFrame</a:t>
            </a:r>
            <a:r>
              <a:rPr lang="zh-TW" altLang="en-US" dirty="0" smtClean="0"/>
              <a:t> </a:t>
            </a:r>
            <a:r>
              <a:rPr lang="en-US" altLang="zh-TW" dirty="0" smtClean="0"/>
              <a:t>or RDD?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latin typeface="+mj-ea"/>
                <a:ea typeface="+mj-ea"/>
              </a:rPr>
              <a:t>DataFrames</a:t>
            </a:r>
            <a:r>
              <a:rPr lang="zh-TW" altLang="en-US" dirty="0" smtClean="0">
                <a:latin typeface="+mj-ea"/>
                <a:ea typeface="+mj-ea"/>
              </a:rPr>
              <a:t>是目前比較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熱門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的新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方法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MLlib</a:t>
            </a:r>
            <a:r>
              <a:rPr lang="zh-TW" altLang="en-US" dirty="0">
                <a:latin typeface="+mj-ea"/>
                <a:ea typeface="+mj-ea"/>
              </a:rPr>
              <a:t>正在轉向基於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streaming</a:t>
            </a:r>
            <a:r>
              <a:rPr lang="zh-TW" altLang="en-US" dirty="0">
                <a:latin typeface="+mj-ea"/>
                <a:ea typeface="+mj-ea"/>
              </a:rPr>
              <a:t>也在朝著一種稱為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串流結構化</a:t>
            </a:r>
            <a:r>
              <a:rPr lang="zh-TW" altLang="en-US" dirty="0">
                <a:latin typeface="+mj-ea"/>
                <a:ea typeface="+mj-ea"/>
              </a:rPr>
              <a:t>的方向發展，這</a:t>
            </a:r>
            <a:r>
              <a:rPr lang="zh-TW" altLang="en-US" dirty="0" smtClean="0">
                <a:latin typeface="+mj-ea"/>
                <a:ea typeface="+mj-ea"/>
              </a:rPr>
              <a:t>種</a:t>
            </a:r>
            <a:r>
              <a:rPr lang="en-US" altLang="zh-TW" dirty="0" err="1" smtClean="0">
                <a:latin typeface="+mj-ea"/>
                <a:ea typeface="+mj-ea"/>
              </a:rPr>
              <a:t>Streaminh</a:t>
            </a:r>
            <a:r>
              <a:rPr lang="zh-TW" altLang="en-US" dirty="0" smtClean="0">
                <a:latin typeface="+mj-ea"/>
                <a:ea typeface="+mj-ea"/>
              </a:rPr>
              <a:t>很</a:t>
            </a:r>
            <a:r>
              <a:rPr lang="zh-TW" altLang="en-US" dirty="0">
                <a:latin typeface="+mj-ea"/>
                <a:ea typeface="+mj-ea"/>
              </a:rPr>
              <a:t>大程度</a:t>
            </a:r>
            <a:r>
              <a:rPr lang="zh-TW" altLang="en-US" dirty="0" smtClean="0">
                <a:latin typeface="+mj-ea"/>
                <a:ea typeface="+mj-ea"/>
              </a:rPr>
              <a:t>上是基於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API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pPr lvl="0">
              <a:buClr>
                <a:srgbClr val="727CA3"/>
              </a:buClr>
            </a:pP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RDDs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仍然是</a:t>
            </a:r>
            <a:r>
              <a:rPr lang="en-US" altLang="zh-TW" dirty="0">
                <a:solidFill>
                  <a:prstClr val="black"/>
                </a:solidFill>
                <a:latin typeface="+mj-ea"/>
                <a:ea typeface="+mj-ea"/>
              </a:rPr>
              <a:t>Spark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的核心和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基本組件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部分。</a:t>
            </a:r>
          </a:p>
          <a:p>
            <a:pPr lvl="0">
              <a:buClr>
                <a:srgbClr val="727CA3"/>
              </a:buClr>
            </a:pPr>
            <a:r>
              <a:rPr lang="en-US" altLang="zh-TW" dirty="0" err="1">
                <a:solidFill>
                  <a:prstClr val="black"/>
                </a:solidFill>
                <a:latin typeface="+mj-ea"/>
                <a:ea typeface="+mj-ea"/>
              </a:rPr>
              <a:t>DataFrames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和</a:t>
            </a:r>
            <a:r>
              <a:rPr lang="en-US" altLang="zh-TW" dirty="0">
                <a:solidFill>
                  <a:prstClr val="black"/>
                </a:solidFill>
                <a:latin typeface="+mj-ea"/>
                <a:ea typeface="+mj-ea"/>
              </a:rPr>
              <a:t>Datasets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都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建立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在</a:t>
            </a:r>
            <a:r>
              <a:rPr lang="en-US" altLang="zh-TW" dirty="0">
                <a:solidFill>
                  <a:prstClr val="black"/>
                </a:solidFill>
                <a:latin typeface="+mj-ea"/>
                <a:ea typeface="+mj-ea"/>
              </a:rPr>
              <a:t>RDDs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之上。</a:t>
            </a: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318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RDD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是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中主要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user-facing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核心內容是，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是資料元素的不可變分散式集合，分散在集群中的節點上，可以與提供轉換</a:t>
            </a:r>
            <a:r>
              <a:rPr lang="zh-TW" altLang="en-US" dirty="0" smtClean="0">
                <a:latin typeface="+mj-ea"/>
                <a:ea typeface="+mj-ea"/>
              </a:rPr>
              <a:t>和作用的</a:t>
            </a:r>
            <a:r>
              <a:rPr lang="zh-TW" altLang="en-US" dirty="0">
                <a:latin typeface="+mj-ea"/>
                <a:ea typeface="+mj-ea"/>
              </a:rPr>
              <a:t>低等階</a:t>
            </a:r>
            <a:r>
              <a:rPr lang="en-US" altLang="zh-TW" dirty="0" smtClean="0">
                <a:latin typeface="+mj-ea"/>
                <a:ea typeface="+mj-ea"/>
              </a:rPr>
              <a:t>API</a:t>
            </a:r>
            <a:r>
              <a:rPr lang="zh-TW" altLang="en-US" dirty="0" smtClean="0">
                <a:latin typeface="+mj-ea"/>
                <a:ea typeface="+mj-ea"/>
              </a:rPr>
              <a:t>平行操作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在以下情況下使用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：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需要對我們的資料集進行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低階</a:t>
            </a:r>
            <a:r>
              <a:rPr lang="zh-TW" altLang="en-US" dirty="0">
                <a:latin typeface="+mj-ea"/>
                <a:ea typeface="+mj-ea"/>
              </a:rPr>
              <a:t>轉換，操作和</a:t>
            </a:r>
            <a:r>
              <a:rPr lang="zh-TW" altLang="en-US" dirty="0" smtClean="0">
                <a:latin typeface="+mj-ea"/>
                <a:ea typeface="+mj-ea"/>
              </a:rPr>
              <a:t>控制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非結構化資料</a:t>
            </a:r>
            <a:r>
              <a:rPr lang="zh-TW" altLang="en-US" dirty="0">
                <a:latin typeface="+mj-ea"/>
                <a:ea typeface="+mj-ea"/>
              </a:rPr>
              <a:t>，例如</a:t>
            </a:r>
            <a:r>
              <a:rPr lang="zh-TW" altLang="zh-TW" dirty="0">
                <a:latin typeface="+mj-ea"/>
                <a:ea typeface="+mj-ea"/>
              </a:rPr>
              <a:t>串流媒體</a:t>
            </a:r>
            <a:r>
              <a:rPr lang="zh-TW" altLang="en-US" dirty="0">
                <a:latin typeface="+mj-ea"/>
                <a:ea typeface="+mj-ea"/>
              </a:rPr>
              <a:t>或串流</a:t>
            </a:r>
            <a:r>
              <a:rPr lang="zh-TW" altLang="en-US" dirty="0" smtClean="0">
                <a:latin typeface="+mj-ea"/>
                <a:ea typeface="+mj-ea"/>
              </a:rPr>
              <a:t>文件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需要使用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功能性編譯結構</a:t>
            </a:r>
            <a:r>
              <a:rPr lang="zh-TW" altLang="en-US" dirty="0">
                <a:latin typeface="+mj-ea"/>
                <a:ea typeface="+mj-ea"/>
              </a:rPr>
              <a:t>來處理我們的資料，而不是使用領域特定的表達</a:t>
            </a:r>
            <a:r>
              <a:rPr lang="zh-TW" altLang="en-US" dirty="0" smtClean="0">
                <a:latin typeface="+mj-ea"/>
                <a:ea typeface="+mj-ea"/>
              </a:rPr>
              <a:t>方式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不需要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提供的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優化</a:t>
            </a:r>
            <a:r>
              <a:rPr lang="zh-TW" altLang="en-US" dirty="0">
                <a:latin typeface="+mj-ea"/>
                <a:ea typeface="+mj-ea"/>
              </a:rPr>
              <a:t>和效能</a:t>
            </a:r>
            <a:r>
              <a:rPr lang="zh-TW" altLang="en-US" dirty="0" smtClean="0">
                <a:latin typeface="+mj-ea"/>
                <a:ea typeface="+mj-ea"/>
              </a:rPr>
              <a:t>優勢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4628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DataFrames</a:t>
            </a:r>
            <a:r>
              <a:rPr lang="zh-TW" altLang="en-US" dirty="0"/>
              <a:t>的時機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豐富的語義，高階抽象和特定領域的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是必需的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我們的處理要求對半結構化資料進行匯總，平均值，求和，</a:t>
            </a:r>
            <a:r>
              <a:rPr lang="en-US" altLang="zh-TW" dirty="0">
                <a:latin typeface="+mj-ea"/>
                <a:ea typeface="+mj-ea"/>
              </a:rPr>
              <a:t>SQL</a:t>
            </a:r>
            <a:r>
              <a:rPr lang="zh-TW" altLang="en-US" dirty="0">
                <a:latin typeface="+mj-ea"/>
                <a:ea typeface="+mj-ea"/>
              </a:rPr>
              <a:t>查詢和欄位存取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我們想要使用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Catalyst</a:t>
            </a:r>
            <a:r>
              <a:rPr lang="zh-TW" altLang="en-US" dirty="0">
                <a:latin typeface="+mj-ea"/>
                <a:ea typeface="+mj-ea"/>
              </a:rPr>
              <a:t>得到優化的效果。</a:t>
            </a: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需要</a:t>
            </a:r>
            <a:r>
              <a:rPr lang="zh-TW" altLang="en-US" dirty="0">
                <a:latin typeface="+mj-ea"/>
                <a:ea typeface="+mj-ea"/>
              </a:rPr>
              <a:t>在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涵式庫中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統一</a:t>
            </a:r>
            <a:r>
              <a:rPr lang="zh-TW" altLang="en-US" dirty="0">
                <a:latin typeface="+mj-ea"/>
                <a:ea typeface="+mj-ea"/>
              </a:rPr>
              <a:t>和簡化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362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如果</a:t>
            </a:r>
            <a:r>
              <a:rPr lang="zh-TW" altLang="en-US" dirty="0">
                <a:latin typeface="+mj-ea"/>
                <a:ea typeface="+mj-ea"/>
              </a:rPr>
              <a:t>可能的話</a:t>
            </a:r>
            <a:r>
              <a:rPr lang="zh-TW" altLang="en-US" dirty="0" smtClean="0">
                <a:latin typeface="+mj-ea"/>
                <a:ea typeface="+mj-ea"/>
              </a:rPr>
              <a:t>，盡量使用</a:t>
            </a:r>
            <a:r>
              <a:rPr lang="en-US" altLang="zh-TW" dirty="0" err="1" smtClean="0">
                <a:latin typeface="+mj-ea"/>
                <a:ea typeface="+mj-ea"/>
              </a:rPr>
              <a:t>DataFrame</a:t>
            </a:r>
            <a:r>
              <a:rPr lang="zh-TW" altLang="en-US" dirty="0" smtClean="0">
                <a:latin typeface="+mj-ea"/>
                <a:ea typeface="+mj-ea"/>
              </a:rPr>
              <a:t>，而不是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仍然是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最關鍵的核心組件之一，並且它是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的基礎架構</a:t>
            </a:r>
            <a:r>
              <a:rPr lang="zh-TW" altLang="en-US" dirty="0" smtClean="0">
                <a:latin typeface="+mj-ea"/>
                <a:ea typeface="+mj-ea"/>
              </a:rPr>
              <a:t>模組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219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在叢集運算中執行</a:t>
            </a:r>
            <a:r>
              <a:rPr lang="en-US" altLang="zh-TW" dirty="0" smtClean="0"/>
              <a:t>Spark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44184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Spark Mode 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在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本地端</a:t>
            </a:r>
            <a:r>
              <a:rPr lang="zh-TW" altLang="en-US" dirty="0">
                <a:latin typeface="+mj-ea"/>
                <a:ea typeface="+mj-ea"/>
              </a:rPr>
              <a:t>執行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通過添加更多的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節點並以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集群模式</a:t>
            </a:r>
            <a:r>
              <a:rPr lang="zh-TW" altLang="en-US" dirty="0">
                <a:latin typeface="+mj-ea"/>
                <a:ea typeface="+mj-ea"/>
              </a:rPr>
              <a:t>運行來擴展運算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在平行叢集運算上執行的程式，和我們在本機端中所用的</a:t>
            </a:r>
            <a:r>
              <a:rPr lang="en-US" altLang="zh-TW" dirty="0" smtClean="0">
                <a:latin typeface="+mj-ea"/>
                <a:ea typeface="+mj-ea"/>
              </a:rPr>
              <a:t>API</a:t>
            </a:r>
            <a:r>
              <a:rPr lang="zh-TW" altLang="en-US" dirty="0">
                <a:solidFill>
                  <a:srgbClr val="FF0000"/>
                </a:solidFill>
                <a:latin typeface="標楷體" charset="-120"/>
                <a:ea typeface="標楷體" charset="-120"/>
              </a:rPr>
              <a:t>相同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迄今為止我們撰寫的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程式可以</a:t>
            </a:r>
            <a:r>
              <a:rPr lang="zh-TW" altLang="en-US" dirty="0" smtClean="0">
                <a:latin typeface="+mj-ea"/>
                <a:ea typeface="+mj-ea"/>
              </a:rPr>
              <a:t>運行在群集上</a:t>
            </a:r>
            <a:r>
              <a:rPr lang="zh-TW" altLang="en-US" dirty="0">
                <a:latin typeface="+mj-ea"/>
                <a:ea typeface="+mj-ea"/>
              </a:rPr>
              <a:t>。這使我們能夠在本</a:t>
            </a:r>
            <a:r>
              <a:rPr lang="zh-TW" altLang="en-US" dirty="0" smtClean="0">
                <a:latin typeface="+mj-ea"/>
                <a:ea typeface="+mj-ea"/>
              </a:rPr>
              <a:t>地端比較小</a:t>
            </a:r>
            <a:r>
              <a:rPr lang="zh-TW" altLang="en-US" dirty="0">
                <a:latin typeface="+mj-ea"/>
                <a:ea typeface="+mj-ea"/>
              </a:rPr>
              <a:t>的資料集上快速構建我們的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</a:t>
            </a:r>
            <a:r>
              <a:rPr lang="zh-TW" altLang="en-US" dirty="0" smtClean="0">
                <a:latin typeface="+mj-ea"/>
                <a:ea typeface="+mj-ea"/>
              </a:rPr>
              <a:t>程式，然後這些應用</a:t>
            </a:r>
            <a:r>
              <a:rPr lang="zh-TW" altLang="en-US" dirty="0">
                <a:latin typeface="+mj-ea"/>
                <a:ea typeface="+mj-ea"/>
              </a:rPr>
              <a:t>程式</a:t>
            </a:r>
            <a:r>
              <a:rPr lang="zh-TW" altLang="en-US" dirty="0" smtClean="0">
                <a:latin typeface="+mj-ea"/>
                <a:ea typeface="+mj-ea"/>
              </a:rPr>
              <a:t>的原始碼可以不需要修改，即可執行於大型</a:t>
            </a:r>
            <a:r>
              <a:rPr lang="zh-TW" altLang="en-US" dirty="0">
                <a:latin typeface="+mj-ea"/>
                <a:ea typeface="+mj-ea"/>
              </a:rPr>
              <a:t>資料集</a:t>
            </a:r>
            <a:r>
              <a:rPr lang="zh-TW" altLang="en-US" dirty="0" smtClean="0">
                <a:latin typeface="+mj-ea"/>
                <a:ea typeface="+mj-ea"/>
              </a:rPr>
              <a:t>和大型的集</a:t>
            </a:r>
            <a:r>
              <a:rPr lang="zh-TW" altLang="en-US" dirty="0">
                <a:latin typeface="+mj-ea"/>
                <a:ea typeface="+mj-ea"/>
              </a:rPr>
              <a:t>群</a:t>
            </a:r>
            <a:r>
              <a:rPr lang="zh-TW" altLang="en-US" dirty="0" smtClean="0">
                <a:latin typeface="+mj-ea"/>
                <a:ea typeface="+mj-ea"/>
              </a:rPr>
              <a:t>運行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950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在叢集模式</a:t>
            </a:r>
            <a:r>
              <a:rPr lang="zh-TW" altLang="en-US" dirty="0"/>
              <a:t>下運行</a:t>
            </a:r>
            <a:r>
              <a:rPr lang="en-US" altLang="zh-TW" dirty="0"/>
              <a:t>Spark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698" y="1973805"/>
            <a:ext cx="7570604" cy="32635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96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在叢集模式</a:t>
            </a:r>
            <a:r>
              <a:rPr lang="zh-TW" altLang="en-US" dirty="0"/>
              <a:t>下運行</a:t>
            </a:r>
            <a:r>
              <a:rPr lang="en-US" altLang="zh-TW" dirty="0"/>
              <a:t>Spark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47" y="1955749"/>
            <a:ext cx="7790907" cy="32635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788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叢集管理器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叢集管理器</a:t>
            </a:r>
            <a:r>
              <a:rPr lang="zh-TW" altLang="en-US" dirty="0">
                <a:latin typeface="+mj-ea"/>
                <a:ea typeface="+mj-ea"/>
              </a:rPr>
              <a:t>是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中的可插入套件。</a:t>
            </a:r>
          </a:p>
          <a:p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與一個稱為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獨立</a:t>
            </a:r>
            <a:r>
              <a:rPr lang="zh-TW" altLang="en-US" dirty="0">
                <a:latin typeface="+mj-ea"/>
                <a:ea typeface="+mj-ea"/>
              </a:rPr>
              <a:t>集群管理器的建置集群管理打包在一起。</a:t>
            </a:r>
          </a:p>
          <a:p>
            <a:r>
              <a:rPr lang="zh-TW" altLang="en-US" dirty="0">
                <a:latin typeface="+mj-ea"/>
                <a:ea typeface="+mj-ea"/>
              </a:rPr>
              <a:t>還有其他類型的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管理主設備，例如：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 Hadoop Yarn</a:t>
            </a:r>
          </a:p>
          <a:p>
            <a:pPr lvl="2"/>
            <a:r>
              <a:rPr lang="en-US" altLang="zh-TW" dirty="0">
                <a:latin typeface="+mj-ea"/>
                <a:ea typeface="+mj-ea"/>
              </a:rPr>
              <a:t>Hadoop </a:t>
            </a:r>
            <a:r>
              <a:rPr lang="en-US" altLang="zh-TW" dirty="0" err="1">
                <a:latin typeface="+mj-ea"/>
                <a:ea typeface="+mj-ea"/>
              </a:rPr>
              <a:t>MapReduce</a:t>
            </a:r>
            <a:r>
              <a:rPr lang="zh-TW" altLang="en-US" dirty="0">
                <a:latin typeface="+mj-ea"/>
                <a:ea typeface="+mj-ea"/>
              </a:rPr>
              <a:t>集群的資源管理和調度工具。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Apache </a:t>
            </a:r>
            <a:r>
              <a:rPr lang="en-US" altLang="zh-TW" dirty="0" err="1">
                <a:latin typeface="+mj-ea"/>
                <a:ea typeface="+mj-ea"/>
              </a:rPr>
              <a:t>Mesos</a:t>
            </a:r>
            <a:endParaRPr lang="en-US" altLang="zh-TW" dirty="0">
              <a:latin typeface="+mj-ea"/>
              <a:ea typeface="+mj-ea"/>
            </a:endParaRPr>
          </a:p>
          <a:p>
            <a:pPr lvl="2"/>
            <a:r>
              <a:rPr lang="zh-TW" altLang="en-US" dirty="0">
                <a:latin typeface="+mj-ea"/>
                <a:ea typeface="+mj-ea"/>
              </a:rPr>
              <a:t>整個資料中心的集中式容錯集群管理器和全局資源管理器。</a:t>
            </a:r>
          </a:p>
          <a:p>
            <a:r>
              <a:rPr lang="zh-TW" altLang="en-US" dirty="0" smtClean="0">
                <a:latin typeface="+mj-ea"/>
                <a:ea typeface="+mj-ea"/>
              </a:rPr>
              <a:t>叢集管理器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提取</a:t>
            </a:r>
            <a:r>
              <a:rPr lang="zh-TW" altLang="en-US" dirty="0">
                <a:latin typeface="+mj-ea"/>
                <a:ea typeface="+mj-ea"/>
              </a:rPr>
              <a:t>出</a:t>
            </a:r>
            <a:r>
              <a:rPr lang="zh-TW" altLang="en-US" dirty="0" smtClean="0">
                <a:latin typeface="+mj-ea"/>
                <a:ea typeface="+mj-ea"/>
              </a:rPr>
              <a:t>底層叢集環境</a:t>
            </a:r>
            <a:r>
              <a:rPr lang="zh-TW" altLang="en-US" dirty="0">
                <a:latin typeface="+mj-ea"/>
                <a:ea typeface="+mj-ea"/>
              </a:rPr>
              <a:t>，以便您可以使用相同的統一高階</a:t>
            </a:r>
            <a:r>
              <a:rPr lang="en-US" altLang="zh-TW" dirty="0">
                <a:latin typeface="+mj-ea"/>
                <a:ea typeface="+mj-ea"/>
              </a:rPr>
              <a:t>Spark API</a:t>
            </a:r>
            <a:r>
              <a:rPr lang="zh-TW" altLang="en-US" dirty="0">
                <a:latin typeface="+mj-ea"/>
                <a:ea typeface="+mj-ea"/>
              </a:rPr>
              <a:t>撰寫可在</a:t>
            </a:r>
            <a:r>
              <a:rPr lang="zh-TW" altLang="en-US" dirty="0" smtClean="0">
                <a:latin typeface="+mj-ea"/>
                <a:ea typeface="+mj-ea"/>
              </a:rPr>
              <a:t>不同叢集上</a:t>
            </a:r>
            <a:r>
              <a:rPr lang="zh-TW" altLang="en-US" dirty="0">
                <a:latin typeface="+mj-ea"/>
                <a:ea typeface="+mj-ea"/>
              </a:rPr>
              <a:t>運行的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程式。</a:t>
            </a:r>
          </a:p>
          <a:p>
            <a:r>
              <a:rPr lang="zh-TW" altLang="en-US" dirty="0">
                <a:latin typeface="+mj-ea"/>
                <a:ea typeface="+mj-ea"/>
              </a:rPr>
              <a:t>您可以使用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將應用程式提交</a:t>
            </a:r>
            <a:r>
              <a:rPr lang="zh-TW" altLang="en-US" dirty="0" smtClean="0">
                <a:latin typeface="+mj-ea"/>
                <a:ea typeface="+mj-ea"/>
              </a:rPr>
              <a:t>到叢集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564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在叢群</a:t>
            </a:r>
            <a:r>
              <a:rPr lang="zh-TW" altLang="en-US" dirty="0"/>
              <a:t>上執行</a:t>
            </a:r>
            <a:r>
              <a:rPr lang="en-US" altLang="zh-TW" dirty="0"/>
              <a:t>Spark</a:t>
            </a:r>
            <a:r>
              <a:rPr lang="zh-TW" altLang="en-US" dirty="0"/>
              <a:t>應用程式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使用者使用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提交應用程式。</a:t>
            </a:r>
          </a:p>
          <a:p>
            <a:r>
              <a:rPr lang="en-US" altLang="zh-TW" dirty="0"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啟動驅動程式並調用使用者指定的主要方法。</a:t>
            </a:r>
          </a:p>
          <a:p>
            <a:r>
              <a:rPr lang="zh-TW" altLang="en-US" dirty="0">
                <a:latin typeface="+mj-ea"/>
                <a:ea typeface="+mj-ea"/>
              </a:rPr>
              <a:t>驅動程式</a:t>
            </a:r>
            <a:r>
              <a:rPr lang="zh-TW" altLang="en-US" dirty="0" smtClean="0">
                <a:latin typeface="+mj-ea"/>
                <a:ea typeface="+mj-ea"/>
              </a:rPr>
              <a:t>聯繫叢集管理器</a:t>
            </a:r>
            <a:r>
              <a:rPr lang="zh-TW" altLang="en-US" dirty="0">
                <a:latin typeface="+mj-ea"/>
                <a:ea typeface="+mj-ea"/>
              </a:rPr>
              <a:t>以請求資源啟動執行程式。</a:t>
            </a:r>
          </a:p>
          <a:p>
            <a:r>
              <a:rPr lang="zh-TW" altLang="en-US" dirty="0" smtClean="0">
                <a:latin typeface="+mj-ea"/>
                <a:ea typeface="+mj-ea"/>
              </a:rPr>
              <a:t>叢集管理器</a:t>
            </a:r>
            <a:r>
              <a:rPr lang="zh-TW" altLang="en-US" dirty="0">
                <a:latin typeface="+mj-ea"/>
                <a:ea typeface="+mj-ea"/>
              </a:rPr>
              <a:t>代表驅動程式啟動執行程式。</a:t>
            </a:r>
          </a:p>
          <a:p>
            <a:r>
              <a:rPr lang="zh-TW" altLang="en-US" dirty="0">
                <a:latin typeface="+mj-ea"/>
                <a:ea typeface="+mj-ea"/>
              </a:rPr>
              <a:t>驅動程式在用戶應用程序中運行。 根據程式中的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或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操作，驅動程式以任務的形式將工作發送給執行者。</a:t>
            </a:r>
          </a:p>
          <a:p>
            <a:r>
              <a:rPr lang="zh-TW" altLang="en-US" dirty="0">
                <a:latin typeface="+mj-ea"/>
                <a:ea typeface="+mj-ea"/>
              </a:rPr>
              <a:t>任務在執行程序上運行，以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計算</a:t>
            </a:r>
            <a:r>
              <a:rPr lang="zh-TW" altLang="en-US" dirty="0">
                <a:latin typeface="+mj-ea"/>
                <a:ea typeface="+mj-ea"/>
              </a:rPr>
              <a:t>並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保存</a:t>
            </a:r>
            <a:r>
              <a:rPr lang="zh-TW" altLang="en-US" dirty="0">
                <a:latin typeface="+mj-ea"/>
                <a:ea typeface="+mj-ea"/>
              </a:rPr>
              <a:t>結果。</a:t>
            </a:r>
          </a:p>
          <a:p>
            <a:r>
              <a:rPr lang="zh-TW" altLang="en-US" dirty="0">
                <a:latin typeface="+mj-ea"/>
                <a:ea typeface="+mj-ea"/>
              </a:rPr>
              <a:t>如果驅動程式的“方法”退出或它調用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SparkContext.stop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（）</a:t>
            </a:r>
            <a:r>
              <a:rPr lang="zh-TW" altLang="en-US" dirty="0">
                <a:latin typeface="+mj-ea"/>
                <a:ea typeface="+mj-ea"/>
              </a:rPr>
              <a:t>，則會終止執行程式。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3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</a:t>
            </a:r>
            <a:r>
              <a:rPr lang="zh-TW" altLang="en-US" dirty="0" smtClean="0"/>
              <a:t>數據新思維</a:t>
            </a:r>
            <a:r>
              <a:rPr lang="en-US" altLang="zh-TW" dirty="0" smtClean="0"/>
              <a:t>-</a:t>
            </a:r>
            <a:r>
              <a:rPr lang="zh-TW" altLang="en-US" dirty="0" smtClean="0"/>
              <a:t>英文拼字校正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傳統方法：建立字典，對不在字典裡的字找差距最小的字。可是：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專有名詞 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latin typeface="+mj-ea"/>
                <a:ea typeface="+mj-ea"/>
              </a:rPr>
              <a:t>人名、商標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en-US" dirty="0" smtClean="0">
                <a:latin typeface="+mj-ea"/>
                <a:ea typeface="+mj-ea"/>
              </a:rPr>
              <a:t> 不在字典裡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有時錯成另一個在字典</a:t>
            </a:r>
            <a:r>
              <a:rPr lang="zh-TW" altLang="en-US" dirty="0">
                <a:latin typeface="+mj-ea"/>
                <a:ea typeface="+mj-ea"/>
              </a:rPr>
              <a:t>裡的</a:t>
            </a:r>
            <a:r>
              <a:rPr lang="zh-TW" altLang="en-US" dirty="0" smtClean="0">
                <a:latin typeface="+mj-ea"/>
                <a:ea typeface="+mj-ea"/>
              </a:rPr>
              <a:t>字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有時有好幾個可能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Google </a:t>
            </a:r>
            <a:r>
              <a:rPr lang="zh-TW" altLang="en-US" dirty="0" smtClean="0">
                <a:latin typeface="+mj-ea"/>
                <a:ea typeface="+mj-ea"/>
              </a:rPr>
              <a:t>方法：看大家都怎麼打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en-US" altLang="zh-TW" dirty="0" smtClean="0">
                <a:latin typeface="+mj-ea"/>
                <a:ea typeface="+mj-ea"/>
              </a:rPr>
              <a:t>Britney Spears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brittany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brittney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britany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briteny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britteny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b="1" dirty="0" smtClean="0">
                <a:latin typeface="+mj-ea"/>
                <a:ea typeface="+mj-ea"/>
                <a:sym typeface="Wingdings" panose="05000000000000000000" pitchFamily="2" charset="2"/>
              </a:rPr>
              <a:t>brine spears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,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…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620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在集群上執行</a:t>
            </a:r>
            <a:r>
              <a:rPr lang="en-US" altLang="zh-TW" dirty="0"/>
              <a:t>Spark</a:t>
            </a:r>
            <a:r>
              <a:rPr lang="zh-TW" altLang="en-US" dirty="0"/>
              <a:t>應用程式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.spark-submit \</a:t>
            </a:r>
          </a:p>
          <a:p>
            <a:pPr marL="0" indent="0">
              <a:buNone/>
            </a:pPr>
            <a:r>
              <a:rPr lang="en-US" altLang="zh-TW" dirty="0"/>
              <a:t>	--executor-memory 20G \ </a:t>
            </a:r>
          </a:p>
          <a:p>
            <a:pPr marL="0" indent="0">
              <a:buNone/>
            </a:pPr>
            <a:r>
              <a:rPr lang="en-US" altLang="zh-TW" dirty="0"/>
              <a:t>	--total-executor-cores 100 \ </a:t>
            </a:r>
          </a:p>
          <a:p>
            <a:pPr marL="0" indent="0">
              <a:buNone/>
            </a:pPr>
            <a:r>
              <a:rPr lang="en-US" altLang="zh-TW" dirty="0"/>
              <a:t>	path/to/examples.py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336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spark-submit</a:t>
            </a:r>
            <a:r>
              <a:rPr lang="zh-TW" altLang="en-US" dirty="0"/>
              <a:t>的好處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我們可以從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命令提示字元</a:t>
            </a:r>
            <a:r>
              <a:rPr lang="zh-TW" altLang="en-US" dirty="0">
                <a:latin typeface="+mj-ea"/>
                <a:ea typeface="+mj-ea"/>
              </a:rPr>
              <a:t>運行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應用程式，或者使用</a:t>
            </a:r>
            <a:r>
              <a:rPr lang="en-US" altLang="zh-TW" dirty="0" err="1">
                <a:latin typeface="+mj-ea"/>
                <a:ea typeface="+mj-ea"/>
              </a:rPr>
              <a:t>CronJob</a:t>
            </a:r>
            <a:r>
              <a:rPr lang="zh-TW" altLang="en-US" dirty="0">
                <a:latin typeface="+mj-ea"/>
                <a:ea typeface="+mj-ea"/>
              </a:rPr>
              <a:t>或其他調度服務等定期執行腳本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script</a:t>
            </a:r>
            <a:r>
              <a:rPr lang="zh-TW" altLang="en-US" dirty="0">
                <a:latin typeface="+mj-ea"/>
                <a:ea typeface="+mj-ea"/>
              </a:rPr>
              <a:t>是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支持</a:t>
            </a:r>
            <a:r>
              <a:rPr lang="zh-TW" altLang="en-US" dirty="0">
                <a:latin typeface="+mj-ea"/>
                <a:ea typeface="+mj-ea"/>
              </a:rPr>
              <a:t>在作業系統上任何的</a:t>
            </a:r>
            <a:r>
              <a:rPr lang="en-US" altLang="zh-TW" dirty="0">
                <a:latin typeface="+mj-ea"/>
                <a:ea typeface="+mj-ea"/>
              </a:rPr>
              <a:t>Java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script</a:t>
            </a:r>
            <a:r>
              <a:rPr lang="zh-TW" altLang="en-US" dirty="0">
                <a:latin typeface="+mj-ea"/>
                <a:ea typeface="+mj-ea"/>
              </a:rPr>
              <a:t>都可用。 您可以在</a:t>
            </a:r>
            <a:r>
              <a:rPr lang="en-US" altLang="zh-TW" dirty="0">
                <a:latin typeface="+mj-ea"/>
                <a:ea typeface="+mj-ea"/>
              </a:rPr>
              <a:t>Windows</a:t>
            </a:r>
            <a:r>
              <a:rPr lang="zh-TW" altLang="en-US" dirty="0">
                <a:latin typeface="+mj-ea"/>
                <a:ea typeface="+mj-ea"/>
              </a:rPr>
              <a:t>機器上開發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應用程式，並將</a:t>
            </a:r>
            <a:r>
              <a:rPr lang="en-US" altLang="zh-TW" dirty="0" err="1">
                <a:latin typeface="+mj-ea"/>
                <a:ea typeface="+mj-ea"/>
              </a:rPr>
              <a:t>py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script</a:t>
            </a:r>
            <a:r>
              <a:rPr lang="zh-TW" altLang="en-US" dirty="0">
                <a:latin typeface="+mj-ea"/>
                <a:ea typeface="+mj-ea"/>
              </a:rPr>
              <a:t>上傳到</a:t>
            </a:r>
            <a:r>
              <a:rPr lang="en-US" altLang="zh-TW" dirty="0" smtClean="0">
                <a:latin typeface="+mj-ea"/>
                <a:ea typeface="+mj-ea"/>
              </a:rPr>
              <a:t>Linux</a:t>
            </a:r>
            <a:r>
              <a:rPr lang="zh-TW" altLang="en-US" dirty="0" smtClean="0">
                <a:latin typeface="+mj-ea"/>
                <a:ea typeface="+mj-ea"/>
              </a:rPr>
              <a:t>叢集</a:t>
            </a:r>
            <a:r>
              <a:rPr lang="zh-TW" altLang="en-US" dirty="0">
                <a:latin typeface="+mj-ea"/>
                <a:ea typeface="+mj-ea"/>
              </a:rPr>
              <a:t>，並在</a:t>
            </a:r>
            <a:r>
              <a:rPr lang="en-US" altLang="zh-TW" dirty="0" smtClean="0">
                <a:latin typeface="+mj-ea"/>
                <a:ea typeface="+mj-ea"/>
              </a:rPr>
              <a:t>Linux</a:t>
            </a:r>
            <a:r>
              <a:rPr lang="zh-TW" altLang="en-US" dirty="0" smtClean="0">
                <a:latin typeface="+mj-ea"/>
                <a:ea typeface="+mj-ea"/>
              </a:rPr>
              <a:t>叢集</a:t>
            </a:r>
            <a:r>
              <a:rPr lang="zh-TW" altLang="en-US" dirty="0">
                <a:latin typeface="+mj-ea"/>
                <a:ea typeface="+mj-ea"/>
              </a:rPr>
              <a:t>上運行</a:t>
            </a:r>
            <a:r>
              <a:rPr lang="en-US" altLang="zh-TW" dirty="0"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腳本。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028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Amazon </a:t>
            </a:r>
            <a:r>
              <a:rPr lang="en-US" altLang="zh-TW" dirty="0" smtClean="0"/>
              <a:t>EMR</a:t>
            </a:r>
            <a:r>
              <a:rPr lang="zh-TW" altLang="en-US" dirty="0"/>
              <a:t>（</a:t>
            </a:r>
            <a:r>
              <a:rPr lang="en-US" altLang="zh-TW" dirty="0"/>
              <a:t>Elastic </a:t>
            </a:r>
            <a:r>
              <a:rPr lang="en-US" altLang="zh-TW" dirty="0" err="1"/>
              <a:t>MapReduce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+mj-ea"/>
                <a:ea typeface="+mj-ea"/>
              </a:rPr>
              <a:t>Amazon </a:t>
            </a:r>
            <a:r>
              <a:rPr lang="en-US" altLang="zh-TW" sz="2800" dirty="0" smtClean="0">
                <a:latin typeface="+mj-ea"/>
                <a:ea typeface="+mj-ea"/>
              </a:rPr>
              <a:t>EMR</a:t>
            </a:r>
            <a:r>
              <a:rPr lang="zh-TW" altLang="en-US" sz="2800" dirty="0" smtClean="0">
                <a:latin typeface="+mj-ea"/>
                <a:ea typeface="+mj-ea"/>
              </a:rPr>
              <a:t>叢集上</a:t>
            </a:r>
            <a:r>
              <a:rPr lang="zh-TW" altLang="en-US" sz="2800" dirty="0">
                <a:latin typeface="+mj-ea"/>
                <a:ea typeface="+mj-ea"/>
              </a:rPr>
              <a:t>運行</a:t>
            </a:r>
            <a:r>
              <a:rPr lang="en-US" altLang="zh-TW" sz="2800" dirty="0">
                <a:latin typeface="+mj-ea"/>
                <a:ea typeface="+mj-ea"/>
              </a:rPr>
              <a:t>Spark</a:t>
            </a:r>
            <a:r>
              <a:rPr lang="zh-TW" altLang="en-US" sz="2800" dirty="0">
                <a:latin typeface="+mj-ea"/>
                <a:ea typeface="+mj-ea"/>
              </a:rPr>
              <a:t>應用</a:t>
            </a:r>
            <a:r>
              <a:rPr lang="zh-TW" altLang="en-US" sz="2800" dirty="0" smtClean="0">
                <a:latin typeface="+mj-ea"/>
                <a:ea typeface="+mj-ea"/>
              </a:rPr>
              <a:t>程式</a:t>
            </a:r>
            <a:endParaRPr lang="en-US" altLang="zh-TW" sz="2800" dirty="0" smtClean="0">
              <a:latin typeface="+mj-ea"/>
              <a:ea typeface="+mj-ea"/>
            </a:endParaRPr>
          </a:p>
          <a:p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Amazon EMR</a:t>
            </a:r>
            <a:r>
              <a:rPr lang="zh-TW" altLang="en-US" sz="2800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叢</a:t>
            </a:r>
            <a:r>
              <a:rPr lang="zh-TW" altLang="en-US" dirty="0" smtClean="0">
                <a:latin typeface="+mj-ea"/>
                <a:ea typeface="+mj-ea"/>
              </a:rPr>
              <a:t>集提供</a:t>
            </a:r>
            <a:r>
              <a:rPr lang="zh-TW" altLang="en-US" dirty="0">
                <a:latin typeface="+mj-ea"/>
                <a:ea typeface="+mj-ea"/>
              </a:rPr>
              <a:t>託管</a:t>
            </a:r>
            <a:r>
              <a:rPr lang="en-US" altLang="zh-TW" dirty="0">
                <a:latin typeface="+mj-ea"/>
                <a:ea typeface="+mj-ea"/>
              </a:rPr>
              <a:t>Hadoop</a:t>
            </a:r>
            <a:r>
              <a:rPr lang="zh-TW" altLang="en-US" dirty="0">
                <a:latin typeface="+mj-ea"/>
                <a:ea typeface="+mj-ea"/>
              </a:rPr>
              <a:t>框架，使其能夠輕鬆，快速且有高效地經濟處理可動態擴展的</a:t>
            </a:r>
            <a:r>
              <a:rPr lang="en-US" altLang="zh-TW" dirty="0">
                <a:latin typeface="+mj-ea"/>
                <a:ea typeface="+mj-ea"/>
              </a:rPr>
              <a:t>Amazon </a:t>
            </a:r>
            <a:r>
              <a:rPr lang="en-US" altLang="zh-TW" dirty="0" smtClean="0">
                <a:latin typeface="+mj-ea"/>
                <a:ea typeface="+mj-ea"/>
              </a:rPr>
              <a:t>EC2</a:t>
            </a:r>
            <a:r>
              <a:rPr lang="zh-TW" altLang="en-US" dirty="0" smtClean="0">
                <a:latin typeface="+mj-ea"/>
                <a:ea typeface="+mj-ea"/>
              </a:rPr>
              <a:t>上的</a:t>
            </a:r>
            <a:r>
              <a:rPr lang="zh-TW" altLang="en-US" dirty="0">
                <a:latin typeface="+mj-ea"/>
                <a:ea typeface="+mj-ea"/>
              </a:rPr>
              <a:t>大量資料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我們還可以在</a:t>
            </a:r>
            <a:r>
              <a:rPr lang="en-US" altLang="zh-TW" dirty="0">
                <a:latin typeface="+mj-ea"/>
                <a:ea typeface="+mj-ea"/>
              </a:rPr>
              <a:t>Amazon EMR</a:t>
            </a:r>
            <a:r>
              <a:rPr lang="zh-TW" altLang="en-US" dirty="0">
                <a:latin typeface="+mj-ea"/>
                <a:ea typeface="+mj-ea"/>
              </a:rPr>
              <a:t>中運行其他流行的分散式框架（如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Apache Spark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 err="1">
                <a:latin typeface="+mj-ea"/>
                <a:ea typeface="+mj-ea"/>
              </a:rPr>
              <a:t>HBase</a:t>
            </a:r>
            <a:r>
              <a:rPr lang="zh-TW" altLang="en-US" dirty="0">
                <a:latin typeface="+mj-ea"/>
                <a:ea typeface="+mj-ea"/>
              </a:rPr>
              <a:t>），並與其他</a:t>
            </a:r>
            <a:r>
              <a:rPr lang="en-US" altLang="zh-TW" dirty="0">
                <a:latin typeface="+mj-ea"/>
                <a:ea typeface="+mj-ea"/>
              </a:rPr>
              <a:t>AWS</a:t>
            </a:r>
            <a:r>
              <a:rPr lang="zh-TW" altLang="en-US" dirty="0">
                <a:latin typeface="+mj-ea"/>
                <a:ea typeface="+mj-ea"/>
              </a:rPr>
              <a:t>資料存儲（如</a:t>
            </a:r>
            <a:r>
              <a:rPr lang="en-US" altLang="zh-TW" dirty="0">
                <a:latin typeface="+mj-ea"/>
                <a:ea typeface="+mj-ea"/>
              </a:rPr>
              <a:t>Amazon S3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>
                <a:latin typeface="+mj-ea"/>
                <a:ea typeface="+mj-ea"/>
              </a:rPr>
              <a:t>Amazon </a:t>
            </a:r>
            <a:r>
              <a:rPr lang="en-US" altLang="zh-TW" dirty="0" err="1">
                <a:latin typeface="+mj-ea"/>
                <a:ea typeface="+mj-ea"/>
              </a:rPr>
              <a:t>DynamoDB</a:t>
            </a:r>
            <a:r>
              <a:rPr lang="zh-TW" altLang="en-US" dirty="0">
                <a:latin typeface="+mj-ea"/>
                <a:ea typeface="+mj-ea"/>
              </a:rPr>
              <a:t>）中的資料進行交互存取。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333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S3</a:t>
            </a:r>
            <a:r>
              <a:rPr lang="zh-TW" altLang="en-US" dirty="0"/>
              <a:t>（</a:t>
            </a:r>
            <a:r>
              <a:rPr lang="en-US" altLang="zh-TW" dirty="0"/>
              <a:t> Amazon</a:t>
            </a:r>
            <a:r>
              <a:rPr lang="zh-TW" altLang="en-US" dirty="0"/>
              <a:t>簡單存儲服務）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latin typeface="+mj-ea"/>
                <a:ea typeface="+mj-ea"/>
              </a:rPr>
              <a:t>我們將在</a:t>
            </a:r>
            <a:r>
              <a:rPr lang="en-US" altLang="zh-TW" dirty="0">
                <a:latin typeface="+mj-ea"/>
                <a:ea typeface="+mj-ea"/>
              </a:rPr>
              <a:t>Hadoop</a:t>
            </a:r>
            <a:r>
              <a:rPr lang="zh-TW" altLang="en-US" dirty="0">
                <a:latin typeface="+mj-ea"/>
                <a:ea typeface="+mj-ea"/>
              </a:rPr>
              <a:t>集群上運行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應用程序，並將輸入資料來源放入</a:t>
            </a:r>
            <a:r>
              <a:rPr lang="en-US" altLang="zh-TW" dirty="0">
                <a:latin typeface="+mj-ea"/>
                <a:ea typeface="+mj-ea"/>
              </a:rPr>
              <a:t>S3</a:t>
            </a:r>
            <a:r>
              <a:rPr lang="zh-TW" altLang="en-US" dirty="0" smtClean="0">
                <a:latin typeface="+mj-ea"/>
                <a:ea typeface="+mj-ea"/>
              </a:rPr>
              <a:t>中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S3</a:t>
            </a:r>
            <a:r>
              <a:rPr lang="zh-TW" altLang="en-US" dirty="0">
                <a:latin typeface="+mj-ea"/>
                <a:ea typeface="+mj-ea"/>
              </a:rPr>
              <a:t>是分散式存儲系統，</a:t>
            </a:r>
            <a:r>
              <a:rPr lang="en-US" altLang="zh-TW" dirty="0">
                <a:latin typeface="+mj-ea"/>
                <a:ea typeface="+mj-ea"/>
              </a:rPr>
              <a:t>AWS</a:t>
            </a:r>
            <a:r>
              <a:rPr lang="zh-TW" altLang="en-US" dirty="0">
                <a:latin typeface="+mj-ea"/>
                <a:ea typeface="+mj-ea"/>
              </a:rPr>
              <a:t>等同於</a:t>
            </a:r>
            <a:r>
              <a:rPr lang="en-US" altLang="zh-TW" dirty="0">
                <a:latin typeface="+mj-ea"/>
                <a:ea typeface="+mj-ea"/>
              </a:rPr>
              <a:t>HDFS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我們</a:t>
            </a:r>
            <a:r>
              <a:rPr lang="zh-TW" altLang="en-US" dirty="0">
                <a:latin typeface="+mj-ea"/>
                <a:ea typeface="+mj-ea"/>
              </a:rPr>
              <a:t>要確保 </a:t>
            </a:r>
            <a:r>
              <a:rPr lang="en-US" altLang="zh-TW" dirty="0">
                <a:latin typeface="+mj-ea"/>
                <a:ea typeface="+mj-ea"/>
              </a:rPr>
              <a:t>: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資料來自某個分散式文件系統，可以由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叢集上</a:t>
            </a:r>
            <a:r>
              <a:rPr lang="zh-TW" altLang="en-US" dirty="0">
                <a:latin typeface="+mj-ea"/>
                <a:ea typeface="+mj-ea"/>
              </a:rPr>
              <a:t>的每個節點訪問。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我們的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應用程式不會假設我們的輸入資料位於本地磁碟的某處，因為</a:t>
            </a:r>
            <a:r>
              <a:rPr lang="zh-TW" altLang="en-US" dirty="0" smtClean="0">
                <a:latin typeface="+mj-ea"/>
                <a:ea typeface="+mj-ea"/>
              </a:rPr>
              <a:t>這具擴展性。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通過將輸入資料源保存到</a:t>
            </a:r>
            <a:r>
              <a:rPr lang="en-US" altLang="zh-TW" dirty="0">
                <a:latin typeface="+mj-ea"/>
                <a:ea typeface="+mj-ea"/>
              </a:rPr>
              <a:t>S3</a:t>
            </a:r>
            <a:r>
              <a:rPr lang="zh-TW" altLang="en-US" dirty="0">
                <a:latin typeface="+mj-ea"/>
                <a:ea typeface="+mj-ea"/>
              </a:rPr>
              <a:t>中，</a:t>
            </a:r>
            <a:r>
              <a:rPr lang="en-US" altLang="zh-TW" dirty="0">
                <a:latin typeface="+mj-ea"/>
                <a:ea typeface="+mj-ea"/>
              </a:rPr>
              <a:t>EMR</a:t>
            </a:r>
            <a:r>
              <a:rPr lang="zh-TW" altLang="en-US" dirty="0">
                <a:latin typeface="+mj-ea"/>
                <a:ea typeface="+mj-ea"/>
              </a:rPr>
              <a:t>集群上部署的每個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節點都可以從</a:t>
            </a:r>
            <a:r>
              <a:rPr lang="en-US" altLang="zh-TW" dirty="0">
                <a:latin typeface="+mj-ea"/>
                <a:ea typeface="+mj-ea"/>
              </a:rPr>
              <a:t>S3</a:t>
            </a:r>
            <a:r>
              <a:rPr lang="zh-TW" altLang="en-US" dirty="0">
                <a:latin typeface="+mj-ea"/>
                <a:ea typeface="+mj-ea"/>
              </a:rPr>
              <a:t>讀取輸入資料源。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993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從</a:t>
            </a: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Spark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Excel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297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Ｅ</a:t>
            </a:r>
            <a:r>
              <a:rPr kumimoji="0" lang="en-US" altLang="zh-TW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xcel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樞紐分析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61593" y="3937744"/>
            <a:ext cx="6203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+mj-ea"/>
                <a:ea typeface="+mj-ea"/>
              </a:rPr>
              <a:t>樞紐分析表可以將繁雜、毫無順序可言的流水帳資料，彙總及分析出重要的摘要資料。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004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建立樞紐分析表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按下</a:t>
            </a:r>
            <a:r>
              <a:rPr lang="zh-TW" altLang="en-US" dirty="0">
                <a:latin typeface="+mj-ea"/>
                <a:ea typeface="+mj-ea"/>
              </a:rPr>
              <a:t>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插入→表格→樞紐分析表</a:t>
            </a:r>
            <a:r>
              <a:rPr lang="zh-TW" altLang="en-US" dirty="0">
                <a:latin typeface="+mj-ea"/>
                <a:ea typeface="+mj-ea"/>
              </a:rPr>
              <a:t>」按鈕，開啟「建立樞紐分析表」對話</a:t>
            </a:r>
            <a:r>
              <a:rPr lang="zh-TW" altLang="en-US" dirty="0" smtClean="0">
                <a:latin typeface="+mj-ea"/>
                <a:ea typeface="+mj-ea"/>
              </a:rPr>
              <a:t>方塊，進行設定。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11" y="2296945"/>
            <a:ext cx="7218475" cy="41467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3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建立樞紐分析表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Excel</a:t>
            </a:r>
            <a:r>
              <a:rPr lang="zh-TW" altLang="en-US" dirty="0">
                <a:latin typeface="+mj-ea"/>
                <a:ea typeface="+mj-ea"/>
              </a:rPr>
              <a:t>就會自動新增工作表</a:t>
            </a:r>
            <a:r>
              <a:rPr lang="en-US" altLang="zh-TW" dirty="0">
                <a:latin typeface="+mj-ea"/>
                <a:ea typeface="+mj-ea"/>
              </a:rPr>
              <a:t>1</a:t>
            </a:r>
            <a:r>
              <a:rPr lang="zh-TW" altLang="en-US" dirty="0">
                <a:latin typeface="+mj-ea"/>
                <a:ea typeface="+mj-ea"/>
              </a:rPr>
              <a:t>，並於工作表中顯示樞紐分析表的提示，而</a:t>
            </a:r>
            <a:r>
              <a:rPr lang="zh-TW" altLang="en-US" dirty="0" smtClean="0">
                <a:latin typeface="+mj-ea"/>
                <a:ea typeface="+mj-ea"/>
              </a:rPr>
              <a:t>在工作</a:t>
            </a:r>
            <a:r>
              <a:rPr lang="zh-TW" altLang="en-US" dirty="0">
                <a:latin typeface="+mj-ea"/>
                <a:ea typeface="+mj-ea"/>
              </a:rPr>
              <a:t>表的右邊則會有樞紐分析表欄位清單工作窗格。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07425"/>
            <a:ext cx="5832648" cy="369906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49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建立樞紐分析表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有了樞紐分析表後，接著就要開始在樞紐分析表中進行版面的配置及</a:t>
            </a:r>
            <a:r>
              <a:rPr lang="zh-TW" altLang="en-US" dirty="0" smtClean="0">
                <a:latin typeface="+mj-ea"/>
                <a:ea typeface="+mj-ea"/>
              </a:rPr>
              <a:t>加入欄位</a:t>
            </a:r>
            <a:r>
              <a:rPr lang="zh-TW" altLang="en-US" dirty="0">
                <a:latin typeface="+mj-ea"/>
                <a:ea typeface="+mj-ea"/>
              </a:rPr>
              <a:t>的動作了。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9416"/>
            <a:ext cx="6320406" cy="413336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6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建立樞紐分析表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基本樞紐分析表就完成了，從樞紐分析表中可以看出各廠牌</a:t>
            </a:r>
            <a:r>
              <a:rPr lang="zh-TW" altLang="en-US" dirty="0" smtClean="0">
                <a:latin typeface="+mj-ea"/>
                <a:ea typeface="+mj-ea"/>
              </a:rPr>
              <a:t>產品的</a:t>
            </a:r>
            <a:r>
              <a:rPr lang="zh-TW" altLang="en-US" dirty="0">
                <a:latin typeface="+mj-ea"/>
                <a:ea typeface="+mj-ea"/>
              </a:rPr>
              <a:t>業績。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2276872"/>
            <a:ext cx="739944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14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家</a:t>
            </a:r>
            <a:r>
              <a:rPr lang="zh-TW" altLang="en-US" dirty="0"/>
              <a:t>義大學、嘉</a:t>
            </a:r>
            <a:r>
              <a:rPr lang="zh-TW" altLang="en-US" dirty="0" smtClean="0"/>
              <a:t>大、義大學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4843099" cy="2722914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503981" y="3323398"/>
            <a:ext cx="5182819" cy="291391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079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資料的篩選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樞紐分析表中的每個欄位旁邊都有選單鈕，它是用來設定篩選項目的。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4" y="2377543"/>
            <a:ext cx="8780952" cy="376190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9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改變資料欄位的摘要方式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按下「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樞紐分析表工具→分析→作用中欄位→欄位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設定</a:t>
            </a:r>
            <a:r>
              <a:rPr lang="zh-TW" altLang="en-US" dirty="0">
                <a:latin typeface="+mj-ea"/>
                <a:ea typeface="+mj-ea"/>
              </a:rPr>
              <a:t>」按鈕，開啟「值欄位設定」對話方塊，選擇最大值，選擇好後按下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確定</a:t>
            </a:r>
            <a:r>
              <a:rPr lang="zh-TW" altLang="en-US" dirty="0">
                <a:latin typeface="+mj-ea"/>
                <a:ea typeface="+mj-ea"/>
              </a:rPr>
              <a:t>按鈕。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1" y="2599268"/>
            <a:ext cx="7359407" cy="37435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0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套用樞紐分析表樣式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進入「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樞紐分析表工具→設計→樞紐分析表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樣式</a:t>
            </a:r>
            <a:r>
              <a:rPr lang="zh-TW" altLang="en-US" dirty="0">
                <a:latin typeface="+mj-ea"/>
                <a:ea typeface="+mj-ea"/>
              </a:rPr>
              <a:t>」群組中，就有許多不同的樣式，直接點選想要使用的樣式即可。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36912"/>
            <a:ext cx="7056784" cy="36854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7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製作樞紐分析圖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建立樞紐分析表後，再按下「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樞紐分析表工具→分析→工具→樞紐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分析圖</a:t>
            </a:r>
            <a:r>
              <a:rPr lang="zh-TW" altLang="en-US" dirty="0">
                <a:latin typeface="+mj-ea"/>
                <a:ea typeface="+mj-ea"/>
              </a:rPr>
              <a:t>」按鈕，開啟「插入圖表」對話</a:t>
            </a:r>
            <a:r>
              <a:rPr lang="zh-TW" altLang="en-US" dirty="0" smtClean="0">
                <a:latin typeface="+mj-ea"/>
                <a:ea typeface="+mj-ea"/>
              </a:rPr>
              <a:t>方塊，進行設定。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22690"/>
            <a:ext cx="6900642" cy="361462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84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37760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使用「交叉分析篩選器」可以將樞紐分析表內的資料做更進一步的交叉分析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按下</a:t>
            </a:r>
            <a:r>
              <a:rPr lang="zh-TW" altLang="en-US" dirty="0">
                <a:latin typeface="+mj-ea"/>
                <a:ea typeface="+mj-ea"/>
              </a:rPr>
              <a:t>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樞紐分析表工具→分析→篩選→插入交叉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分析篩選器</a:t>
            </a:r>
            <a:r>
              <a:rPr lang="zh-TW" altLang="en-US" dirty="0">
                <a:latin typeface="+mj-ea"/>
                <a:ea typeface="+mj-ea"/>
              </a:rPr>
              <a:t>」按鈕，</a:t>
            </a:r>
            <a:r>
              <a:rPr lang="zh-TW" altLang="en-US" dirty="0" smtClean="0">
                <a:latin typeface="+mj-ea"/>
                <a:ea typeface="+mj-ea"/>
              </a:rPr>
              <a:t>開啟</a:t>
            </a:r>
            <a:r>
              <a:rPr lang="zh-TW" altLang="en-US" dirty="0">
                <a:latin typeface="+mj-ea"/>
                <a:ea typeface="+mj-ea"/>
              </a:rPr>
              <a:t>「插入交叉分析篩選器」對話方塊。</a:t>
            </a:r>
          </a:p>
          <a:p>
            <a:r>
              <a:rPr lang="zh-TW" altLang="en-US" dirty="0">
                <a:latin typeface="+mj-ea"/>
                <a:ea typeface="+mj-ea"/>
              </a:rPr>
              <a:t></a:t>
            </a:r>
            <a:r>
              <a:rPr lang="zh-TW" altLang="en-US" dirty="0" smtClean="0">
                <a:latin typeface="+mj-ea"/>
                <a:ea typeface="+mj-ea"/>
              </a:rPr>
              <a:t>選擇要</a:t>
            </a:r>
            <a:r>
              <a:rPr lang="zh-TW" altLang="en-US" dirty="0">
                <a:latin typeface="+mj-ea"/>
                <a:ea typeface="+mj-ea"/>
              </a:rPr>
              <a:t>分析的欄位，這裡請勾選門市、廠牌及季等欄位，勾選好後按下</a:t>
            </a:r>
            <a:r>
              <a:rPr lang="zh-TW" altLang="en-US" dirty="0" smtClean="0">
                <a:latin typeface="+mj-ea"/>
                <a:ea typeface="+mj-ea"/>
              </a:rPr>
              <a:t>確定</a:t>
            </a:r>
            <a:r>
              <a:rPr lang="zh-TW" altLang="en-US" dirty="0">
                <a:latin typeface="+mj-ea"/>
                <a:ea typeface="+mj-ea"/>
              </a:rPr>
              <a:t>按鈕，回到工作表後，便會出現我們所選擇的交叉分析篩選器。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62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330" y="1295400"/>
            <a:ext cx="6161677" cy="494188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6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交叉分析篩選器加入後，將滑鼠游標移至篩選器上，按下滑鼠左鍵不放</a:t>
            </a:r>
            <a:r>
              <a:rPr lang="zh-TW" altLang="en-US" dirty="0" smtClean="0">
                <a:latin typeface="+mj-ea"/>
                <a:ea typeface="+mj-ea"/>
              </a:rPr>
              <a:t>並拖曳</a:t>
            </a:r>
            <a:r>
              <a:rPr lang="zh-TW" altLang="en-US" dirty="0">
                <a:latin typeface="+mj-ea"/>
                <a:ea typeface="+mj-ea"/>
              </a:rPr>
              <a:t>滑鼠，即可調整篩選器的位置。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8" y="2662482"/>
            <a:ext cx="6205994" cy="368029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5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將滑鼠游標移至篩選器的邊框上，按下滑鼠左鍵不放並拖曳滑鼠，即可</a:t>
            </a:r>
            <a:r>
              <a:rPr lang="zh-TW" altLang="en-US" dirty="0" smtClean="0"/>
              <a:t>調整</a:t>
            </a:r>
            <a:r>
              <a:rPr lang="zh-TW" altLang="en-US" dirty="0"/>
              <a:t>篩選器的大小。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97" y="2276872"/>
            <a:ext cx="7085714" cy="364761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1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在門市篩選器上點選台北；在廠牌篩選器上點選</a:t>
            </a:r>
            <a:r>
              <a:rPr lang="en-US" altLang="zh-TW" dirty="0">
                <a:latin typeface="+mj-ea"/>
                <a:ea typeface="+mj-ea"/>
              </a:rPr>
              <a:t>Canon</a:t>
            </a:r>
            <a:r>
              <a:rPr lang="zh-TW" altLang="en-US" dirty="0">
                <a:latin typeface="+mj-ea"/>
                <a:ea typeface="+mj-ea"/>
              </a:rPr>
              <a:t>。經過交叉</a:t>
            </a:r>
            <a:r>
              <a:rPr lang="zh-TW" altLang="en-US" dirty="0" smtClean="0">
                <a:latin typeface="+mj-ea"/>
                <a:ea typeface="+mj-ea"/>
              </a:rPr>
              <a:t>分析後，便</a:t>
            </a:r>
            <a:r>
              <a:rPr lang="zh-TW" altLang="en-US" dirty="0">
                <a:latin typeface="+mj-ea"/>
                <a:ea typeface="+mj-ea"/>
              </a:rPr>
              <a:t>可立即知道台北門市</a:t>
            </a:r>
            <a:r>
              <a:rPr lang="en-US" altLang="zh-TW" dirty="0" smtClean="0">
                <a:latin typeface="+mj-ea"/>
                <a:ea typeface="+mj-ea"/>
              </a:rPr>
              <a:t>Canon</a:t>
            </a:r>
            <a:r>
              <a:rPr lang="zh-TW" altLang="en-US" dirty="0" smtClean="0">
                <a:latin typeface="+mj-ea"/>
                <a:ea typeface="+mj-ea"/>
              </a:rPr>
              <a:t>廠牌</a:t>
            </a:r>
            <a:r>
              <a:rPr lang="zh-TW" altLang="en-US" dirty="0">
                <a:latin typeface="+mj-ea"/>
                <a:ea typeface="+mj-ea"/>
              </a:rPr>
              <a:t>每個月的銷售數量及銷售金額。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27240"/>
            <a:ext cx="5516803" cy="376981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9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在門市篩選器上點選台北，在廠牌篩選器上</a:t>
            </a:r>
            <a:r>
              <a:rPr lang="zh-TW" altLang="en-US" dirty="0" smtClean="0">
                <a:latin typeface="+mj-ea"/>
                <a:ea typeface="+mj-ea"/>
              </a:rPr>
              <a:t>點選</a:t>
            </a:r>
            <a:r>
              <a:rPr lang="en-US" altLang="zh-TW" dirty="0" smtClean="0">
                <a:latin typeface="+mj-ea"/>
                <a:ea typeface="+mj-ea"/>
              </a:rPr>
              <a:t>Canon </a:t>
            </a:r>
            <a:r>
              <a:rPr lang="zh-TW" altLang="en-US" dirty="0">
                <a:latin typeface="+mj-ea"/>
                <a:ea typeface="+mj-ea"/>
              </a:rPr>
              <a:t>及</a:t>
            </a:r>
            <a:r>
              <a:rPr lang="en-US" altLang="zh-TW" dirty="0">
                <a:latin typeface="+mj-ea"/>
                <a:ea typeface="+mj-ea"/>
              </a:rPr>
              <a:t>SONY</a:t>
            </a:r>
            <a:r>
              <a:rPr lang="zh-TW" altLang="en-US" dirty="0">
                <a:latin typeface="+mj-ea"/>
                <a:ea typeface="+mj-ea"/>
              </a:rPr>
              <a:t>，在季篩選器上點選第三季，即可看到分析結果。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0442"/>
            <a:ext cx="8420156" cy="370887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1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資訊 </a:t>
            </a:r>
            <a:r>
              <a:rPr lang="en-US" altLang="zh-TW" dirty="0" smtClean="0"/>
              <a:t>vs. </a:t>
            </a:r>
            <a:r>
              <a:rPr lang="zh-TW" altLang="en-US" dirty="0" smtClean="0"/>
              <a:t>知識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37760"/>
          </a:xfrm>
        </p:spPr>
        <p:txBody>
          <a:bodyPr/>
          <a:lstStyle/>
          <a:p>
            <a:r>
              <a:rPr lang="zh-TW" altLang="en-US" dirty="0"/>
              <a:t>存得起來的，就是 </a:t>
            </a:r>
            <a:r>
              <a:rPr lang="en-US" altLang="zh-TW" dirty="0"/>
              <a:t>storage</a:t>
            </a:r>
            <a:r>
              <a:rPr lang="zh-TW" altLang="en-US" dirty="0"/>
              <a:t>（儲存）</a:t>
            </a:r>
          </a:p>
          <a:p>
            <a:r>
              <a:rPr lang="zh-TW" altLang="en-US" dirty="0"/>
              <a:t>看得到的，才是 </a:t>
            </a:r>
            <a:r>
              <a:rPr lang="en-US" altLang="zh-TW" dirty="0"/>
              <a:t>data</a:t>
            </a:r>
            <a:r>
              <a:rPr lang="zh-TW" altLang="en-US" dirty="0"/>
              <a:t>（資料）</a:t>
            </a:r>
          </a:p>
          <a:p>
            <a:r>
              <a:rPr lang="zh-TW" altLang="en-US" dirty="0"/>
              <a:t>看得懂的，叫做 </a:t>
            </a:r>
            <a:r>
              <a:rPr lang="en-US" altLang="zh-TW" dirty="0"/>
              <a:t>information</a:t>
            </a:r>
            <a:r>
              <a:rPr lang="zh-TW" altLang="en-US" dirty="0"/>
              <a:t>（資訊）</a:t>
            </a:r>
          </a:p>
          <a:p>
            <a:r>
              <a:rPr lang="zh-TW" altLang="en-US" dirty="0"/>
              <a:t>用得出來的，才能稱為 </a:t>
            </a:r>
            <a:r>
              <a:rPr lang="en-US" altLang="zh-TW" dirty="0" err="1" smtClean="0"/>
              <a:t>kowledge</a:t>
            </a:r>
            <a:r>
              <a:rPr lang="zh-TW" altLang="en-US" dirty="0" smtClean="0"/>
              <a:t>（知識）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356992"/>
            <a:ext cx="3600400" cy="27003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765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移除交叉分析篩選器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若不需要交叉分析篩選器時，可以點選交叉分析篩選器後，再按下鍵盤上</a:t>
            </a:r>
            <a:r>
              <a:rPr lang="zh-TW" altLang="en-US" dirty="0" smtClean="0">
                <a:latin typeface="+mj-ea"/>
                <a:ea typeface="+mj-ea"/>
              </a:rPr>
              <a:t>的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Delete</a:t>
            </a:r>
            <a:r>
              <a:rPr lang="zh-TW" altLang="en-US" dirty="0" smtClean="0">
                <a:latin typeface="+mj-ea"/>
                <a:ea typeface="+mj-ea"/>
              </a:rPr>
              <a:t>鍵</a:t>
            </a:r>
            <a:r>
              <a:rPr lang="zh-TW" altLang="en-US" dirty="0">
                <a:latin typeface="+mj-ea"/>
                <a:ea typeface="+mj-ea"/>
              </a:rPr>
              <a:t>，即可</a:t>
            </a:r>
            <a:r>
              <a:rPr lang="zh-TW" altLang="en-US" dirty="0" smtClean="0">
                <a:latin typeface="+mj-ea"/>
                <a:ea typeface="+mj-ea"/>
              </a:rPr>
              <a:t>刪除。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在</a:t>
            </a:r>
            <a:r>
              <a:rPr lang="zh-TW" altLang="en-US" dirty="0">
                <a:latin typeface="+mj-ea"/>
                <a:ea typeface="+mj-ea"/>
              </a:rPr>
              <a:t>交叉分析篩選器上，按下滑鼠右鍵，於選單中</a:t>
            </a:r>
            <a:r>
              <a:rPr lang="zh-TW" altLang="en-US" dirty="0" smtClean="0">
                <a:latin typeface="+mj-ea"/>
                <a:ea typeface="+mj-ea"/>
              </a:rPr>
              <a:t>點選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移除</a:t>
            </a:r>
            <a:r>
              <a:rPr lang="zh-TW" altLang="en-US" dirty="0">
                <a:latin typeface="+mj-ea"/>
                <a:ea typeface="+mj-ea"/>
              </a:rPr>
              <a:t>選項，即可刪除。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04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Migration Learning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443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深度學習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>
              <a:lnSpc>
                <a:spcPct val="100000"/>
              </a:lnSpc>
            </a:pPr>
            <a:r>
              <a:rPr lang="zh-CN" altLang="en-US" sz="22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什麼是深</a:t>
            </a:r>
            <a:r>
              <a:rPr lang="zh-CN" altLang="en-US" sz="22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度學習？</a:t>
            </a:r>
          </a:p>
          <a:p>
            <a:pPr marL="0">
              <a:lnSpc>
                <a:spcPct val="100000"/>
              </a:lnSpc>
              <a:spcBef>
                <a:spcPts val="139"/>
              </a:spcBef>
            </a:pPr>
            <a:r>
              <a:rPr lang="zh-CN" altLang="en-US" sz="22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深度</a:t>
            </a:r>
            <a:r>
              <a:rPr lang="zh-CN" altLang="en-US" sz="22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學習是機器學習的一種方法。</a:t>
            </a:r>
          </a:p>
          <a:p>
            <a:pPr marL="0">
              <a:lnSpc>
                <a:spcPct val="100000"/>
              </a:lnSpc>
            </a:pP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但深度學習可自身進行數據特徵提取</a:t>
            </a:r>
            <a:r>
              <a:rPr lang="en-US" altLang="zh-CN" sz="2200" spc="34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;</a:t>
            </a:r>
            <a:r>
              <a:rPr lang="en-US" altLang="zh-CN" sz="2200" spc="-5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傳統機器學習需大量的手工特徵提取</a:t>
            </a:r>
          </a:p>
          <a:p>
            <a:pPr marL="0">
              <a:lnSpc>
                <a:spcPct val="100000"/>
              </a:lnSpc>
            </a:pPr>
            <a:r>
              <a:rPr lang="en-US" altLang="zh-CN" sz="2200" spc="-3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zh-CN" altLang="en-US" sz="2200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讓機器根據大量訓練</a:t>
            </a:r>
            <a:r>
              <a:rPr lang="zh-CN" altLang="en-US" sz="2200" spc="-4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資料</a:t>
            </a:r>
            <a:r>
              <a:rPr lang="en-US" altLang="zh-CN" sz="22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,</a:t>
            </a:r>
            <a:r>
              <a:rPr lang="zh-CN" altLang="en-US" sz="2200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自動找出有用的函數</a:t>
            </a:r>
            <a:r>
              <a:rPr lang="zh-CN" altLang="en-US" sz="2200" spc="-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spc="-1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(function</a:t>
            </a:r>
            <a:r>
              <a:rPr lang="en-US" altLang="zh-CN" sz="22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)</a:t>
            </a:r>
          </a:p>
          <a:p>
            <a:pPr marL="0">
              <a:lnSpc>
                <a:spcPct val="100000"/>
              </a:lnSpc>
            </a:pP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所以我們需要有</a:t>
            </a:r>
            <a:r>
              <a:rPr lang="en-US" altLang="zh-CN" sz="2200" u="sng" dirty="0">
                <a:solidFill>
                  <a:srgbClr val="FE0000"/>
                </a:solidFill>
                <a:uFill>
                  <a:solidFill>
                    <a:srgbClr val="FE0000"/>
                  </a:solidFill>
                </a:uFill>
                <a:latin typeface="Kaiti TC" charset="-120"/>
                <a:ea typeface="Kaiti TC" charset="-120"/>
                <a:cs typeface="Kaiti TC" charset="-120"/>
              </a:rPr>
              <a:t>data</a:t>
            </a: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（資料）及</a:t>
            </a:r>
            <a:r>
              <a:rPr lang="en-US" altLang="zh-CN" sz="2200" u="sng" spc="5" dirty="0">
                <a:solidFill>
                  <a:srgbClr val="FE0000"/>
                </a:solidFill>
                <a:uFill>
                  <a:solidFill>
                    <a:srgbClr val="FE0000"/>
                  </a:solidFill>
                </a:uFill>
                <a:latin typeface="Kaiti TC" charset="-120"/>
                <a:ea typeface="Kaiti TC" charset="-120"/>
                <a:cs typeface="Kaiti TC" charset="-120"/>
              </a:rPr>
              <a:t>mode</a:t>
            </a:r>
            <a:r>
              <a:rPr lang="en-US" altLang="zh-CN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l</a:t>
            </a: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（</a:t>
            </a:r>
            <a:r>
              <a:rPr lang="zh-CN" altLang="en-US" sz="2200" spc="-8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讓機器自行調出有用的函數）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</a:t>
            </a:r>
            <a:r>
              <a:rPr lang="en-US" altLang="zh-CN" sz="2200" spc="-76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zh-CN" altLang="en-US" sz="22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運用類神經網路技術，是具有層次性的機器學習</a:t>
            </a:r>
          </a:p>
          <a:p>
            <a:endParaRPr kumimoji="1" lang="zh-TW" altLang="en-US" sz="2200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340077"/>
            <a:ext cx="9144000" cy="24884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43251"/>
      </p:ext>
    </p:extLst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遷移學習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452627">
              <a:lnSpc>
                <a:spcPct val="100000"/>
              </a:lnSpc>
            </a:pP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訓練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樣本數</a:t>
            </a: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有限</a:t>
            </a:r>
            <a:endParaRPr lang="en-US" altLang="zh-CN" sz="2800" spc="-5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lang="zh-CN" altLang="en-US" sz="2800" spc="-5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現今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CNN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即使在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GPU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上訓練大資料集</a:t>
            </a:r>
            <a:r>
              <a:rPr lang="en-US" altLang="zh-CN" sz="2800" spc="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如：</a:t>
            </a:r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imagenet</a:t>
            </a:r>
            <a:r>
              <a:rPr lang="en-US" altLang="zh-CN" sz="2800" spc="-1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)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，仍需要耗時</a:t>
            </a:r>
            <a:r>
              <a:rPr lang="en-US" altLang="zh-CN" sz="2800" spc="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-3</a:t>
            </a: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週</a:t>
            </a:r>
            <a:endParaRPr lang="en-US" altLang="zh-CN" sz="2800" spc="-5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lang="en-US" altLang="zh-CN" sz="2800" spc="-5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r>
              <a:rPr lang="zh-CN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自己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建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CNN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必需一直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try</a:t>
            </a:r>
            <a:r>
              <a:rPr lang="en-US" altLang="zh-CN" sz="2800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and</a:t>
            </a:r>
            <a:r>
              <a:rPr lang="en-US" altLang="zh-CN" sz="2800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error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，很花費</a:t>
            </a:r>
            <a:r>
              <a:rPr lang="zh-CN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時間</a:t>
            </a:r>
            <a:endParaRPr lang="en-US" altLang="zh-CN" sz="2800" spc="-5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lang="en-US" altLang="zh-TW" sz="3600" spc="-5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r>
              <a:rPr lang="zh-TW" altLang="en-US" sz="36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遷移學習：</a:t>
            </a: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將已有的模型和訓練好的權重遷移</a:t>
            </a:r>
            <a:r>
              <a:rPr lang="zh-CN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用到自己的數據上</a:t>
            </a:r>
            <a:endParaRPr lang="en-US" altLang="zh-CN" sz="3600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lang="en-US" altLang="zh-CN" sz="2800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kumimoji="1"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303498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0000"/>
                </a:solidFill>
                <a:latin typeface="+mj-ea"/>
              </a:rPr>
              <a:t>遷移學習：微調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0454" y="1620996"/>
            <a:ext cx="8229600" cy="4937760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利用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遷移學習的概念，使用已成熟的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CNN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模型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比如</a:t>
            </a:r>
            <a:r>
              <a:rPr lang="en-US" altLang="zh-CN" sz="24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vgg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, inception net,</a:t>
            </a:r>
            <a:r>
              <a:rPr lang="en-US" altLang="zh-CN" sz="2400" spc="-1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resnet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…)</a:t>
            </a:r>
            <a:r>
              <a:rPr lang="zh-CN" altLang="en-US" sz="24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微調我們的卷積神經網絡完成分類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任務。</a:t>
            </a:r>
          </a:p>
          <a:p>
            <a:endParaRPr kumimoji="1"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3838"/>
            <a:ext cx="9144000" cy="24884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675685"/>
      </p:ext>
    </p:extLst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遷移學習範例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164591">
              <a:lnSpc>
                <a:spcPct val="100000"/>
              </a:lnSpc>
            </a:pPr>
            <a:r>
              <a:rPr lang="zh-CN" altLang="en-US" sz="2800" b="1" spc="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前置</a:t>
            </a:r>
            <a:r>
              <a:rPr lang="zh-CN" altLang="en-US" sz="2800" b="1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作業：</a:t>
            </a:r>
          </a:p>
          <a:p>
            <a:pPr marL="0" indent="164591">
              <a:lnSpc>
                <a:spcPct val="100000"/>
              </a:lnSpc>
            </a:pPr>
            <a:r>
              <a:rPr lang="zh-CN" altLang="en-US" sz="2800" b="1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安裝</a:t>
            </a:r>
            <a:r>
              <a:rPr lang="en-US" altLang="zh-CN" sz="2800" spc="-1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Anaconda,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spc="-15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TensorFlow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,</a:t>
            </a:r>
            <a:r>
              <a:rPr lang="en-US" altLang="zh-CN" sz="2800" spc="-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spc="-15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Keras</a:t>
            </a:r>
            <a:endParaRPr lang="en-US" altLang="zh-CN" sz="2800" spc="-15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164591">
              <a:lnSpc>
                <a:spcPct val="10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Data (Dogs vs.</a:t>
            </a:r>
            <a:r>
              <a:rPr lang="en-US" altLang="zh-CN" sz="2800" b="1" spc="-8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Cats):</a:t>
            </a:r>
          </a:p>
        </p:txBody>
      </p:sp>
      <p:sp>
        <p:nvSpPr>
          <p:cNvPr id="5" name="矩形 4"/>
          <p:cNvSpPr/>
          <p:nvPr/>
        </p:nvSpPr>
        <p:spPr>
          <a:xfrm>
            <a:off x="755576" y="27647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164591">
              <a:lnSpc>
                <a:spcPct val="100000"/>
              </a:lnSpc>
            </a:pPr>
            <a:r>
              <a:rPr lang="zh-CN" altLang="en-US" b="1" spc="10" dirty="0">
                <a:solidFill>
                  <a:srgbClr val="000000"/>
                </a:solidFill>
                <a:latin typeface="PMingLiU"/>
                <a:ea typeface="PMingLiU"/>
              </a:rPr>
              <a:t>前置</a:t>
            </a:r>
            <a:r>
              <a:rPr lang="zh-CN" altLang="en-US" b="1" spc="5" dirty="0">
                <a:solidFill>
                  <a:srgbClr val="000000"/>
                </a:solidFill>
                <a:latin typeface="PMingLiU"/>
                <a:ea typeface="PMingLiU"/>
              </a:rPr>
              <a:t>作業：</a:t>
            </a:r>
          </a:p>
          <a:p>
            <a:pPr marL="0" indent="164591">
              <a:lnSpc>
                <a:spcPct val="100000"/>
              </a:lnSpc>
            </a:pPr>
            <a:r>
              <a:rPr lang="zh-CN" altLang="en-US" b="1" spc="-30" dirty="0">
                <a:solidFill>
                  <a:srgbClr val="000000"/>
                </a:solidFill>
                <a:latin typeface="PMingLiU"/>
                <a:ea typeface="PMingLiU"/>
              </a:rPr>
              <a:t>安裝</a:t>
            </a:r>
            <a:r>
              <a:rPr lang="en-US" altLang="zh-CN" spc="-15" dirty="0">
                <a:solidFill>
                  <a:srgbClr val="000000"/>
                </a:solidFill>
                <a:latin typeface="Calibri"/>
                <a:ea typeface="Calibri"/>
              </a:rPr>
              <a:t>Anaconda,</a:t>
            </a:r>
            <a:r>
              <a:rPr lang="en-US" altLang="zh-CN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pc="-15" dirty="0" err="1">
                <a:solidFill>
                  <a:srgbClr val="000000"/>
                </a:solidFill>
                <a:latin typeface="Calibri"/>
                <a:ea typeface="Calibri"/>
              </a:rPr>
              <a:t>TensorFlow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pc="-15" dirty="0" err="1">
                <a:solidFill>
                  <a:srgbClr val="000000"/>
                </a:solidFill>
                <a:latin typeface="Calibri"/>
                <a:ea typeface="Calibri"/>
              </a:rPr>
              <a:t>Keras</a:t>
            </a:r>
            <a:endParaRPr lang="en-US" altLang="zh-CN" spc="-15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0" indent="164591">
              <a:lnSpc>
                <a:spcPct val="1000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ea typeface="Calibri"/>
              </a:rPr>
              <a:t>(Dogs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ea typeface="Calibri"/>
              </a:rPr>
              <a:t>vs.</a:t>
            </a:r>
            <a:r>
              <a:rPr lang="en-US" altLang="zh-CN" b="1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ea typeface="Calibri"/>
              </a:rPr>
              <a:t>Cats):</a:t>
            </a:r>
          </a:p>
        </p:txBody>
      </p:sp>
      <p:sp>
        <p:nvSpPr>
          <p:cNvPr id="8" name="TextBox 33"/>
          <p:cNvSpPr txBox="1"/>
          <p:nvPr/>
        </p:nvSpPr>
        <p:spPr>
          <a:xfrm>
            <a:off x="6084168" y="1772816"/>
            <a:ext cx="2402882" cy="430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dat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a/</a:t>
            </a:r>
          </a:p>
          <a:p>
            <a:pPr marL="0" indent="158496">
              <a:lnSpc>
                <a:spcPct val="97083"/>
              </a:lnSpc>
            </a:pPr>
            <a:r>
              <a:rPr lang="en-US" altLang="zh-CN" sz="2200" b="1" spc="-10" dirty="0">
                <a:solidFill>
                  <a:srgbClr val="FE0000"/>
                </a:solidFill>
                <a:latin typeface="Calibri"/>
                <a:ea typeface="Calibri"/>
              </a:rPr>
              <a:t>tra</a:t>
            </a:r>
            <a:r>
              <a:rPr lang="en-US" altLang="zh-CN" sz="2200" b="1" dirty="0">
                <a:solidFill>
                  <a:srgbClr val="FE0000"/>
                </a:solidFill>
                <a:latin typeface="Calibri"/>
                <a:ea typeface="Calibri"/>
              </a:rPr>
              <a:t>in/</a:t>
            </a:r>
          </a:p>
          <a:p>
            <a:pPr marL="475487" indent="-158495" hangingPunct="0">
              <a:lnSpc>
                <a:spcPct val="89999"/>
              </a:lnSpc>
            </a:pPr>
            <a:r>
              <a:rPr lang="en-US" altLang="zh-CN" sz="2200" b="1" spc="10" dirty="0">
                <a:solidFill>
                  <a:srgbClr val="3265FE"/>
                </a:solidFill>
                <a:latin typeface="Calibri"/>
                <a:ea typeface="Calibri"/>
              </a:rPr>
              <a:t>dog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ea typeface="Calibri"/>
              </a:rPr>
              <a:t>s/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dog00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1.jpg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og002.jpg</a:t>
            </a:r>
          </a:p>
          <a:p>
            <a:pPr marL="0" indent="475487">
              <a:lnSpc>
                <a:spcPct val="90416"/>
              </a:lnSpc>
            </a:pP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  <a:p>
            <a:pPr marL="475487" indent="-118872" hangingPunct="0">
              <a:lnSpc>
                <a:spcPct val="89999"/>
              </a:lnSpc>
            </a:pPr>
            <a:r>
              <a:rPr lang="en-US" altLang="zh-CN" sz="2200" b="1" spc="5" dirty="0">
                <a:solidFill>
                  <a:srgbClr val="3265FE"/>
                </a:solidFill>
                <a:latin typeface="Calibri"/>
                <a:ea typeface="Calibri"/>
              </a:rPr>
              <a:t>c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ea typeface="Calibri"/>
              </a:rPr>
              <a:t>ats/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cat001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.j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pg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cat002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.j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pg</a:t>
            </a:r>
          </a:p>
          <a:p>
            <a:pPr marL="0" indent="475487">
              <a:lnSpc>
                <a:spcPct val="89999"/>
              </a:lnSpc>
            </a:pP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  <a:p>
            <a:pPr marL="0" indent="158496">
              <a:lnSpc>
                <a:spcPct val="89999"/>
              </a:lnSpc>
            </a:pPr>
            <a:r>
              <a:rPr lang="en-US" altLang="zh-CN" sz="2200" b="1" spc="-5" dirty="0">
                <a:solidFill>
                  <a:srgbClr val="FE0000"/>
                </a:solidFill>
                <a:latin typeface="Calibri"/>
                <a:ea typeface="Calibri"/>
              </a:rPr>
              <a:t>va</a:t>
            </a:r>
            <a:r>
              <a:rPr lang="en-US" altLang="zh-CN" sz="2200" b="1" dirty="0">
                <a:solidFill>
                  <a:srgbClr val="FE0000"/>
                </a:solidFill>
                <a:latin typeface="Calibri"/>
                <a:ea typeface="Calibri"/>
              </a:rPr>
              <a:t>lidation/</a:t>
            </a:r>
          </a:p>
          <a:p>
            <a:pPr marL="475487" indent="-158495" hangingPunct="0">
              <a:lnSpc>
                <a:spcPct val="89999"/>
              </a:lnSpc>
            </a:pPr>
            <a:r>
              <a:rPr lang="en-US" altLang="zh-CN" sz="2200" b="1" spc="10" dirty="0">
                <a:solidFill>
                  <a:srgbClr val="3265FE"/>
                </a:solidFill>
                <a:latin typeface="Calibri"/>
                <a:ea typeface="Calibri"/>
              </a:rPr>
              <a:t>dog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ea typeface="Calibri"/>
              </a:rPr>
              <a:t>s/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dog00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1.jpg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og002.jpg</a:t>
            </a:r>
          </a:p>
          <a:p>
            <a:pPr marL="0" indent="475487">
              <a:lnSpc>
                <a:spcPct val="89999"/>
              </a:lnSpc>
            </a:pP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  <a:p>
            <a:pPr marL="475487" indent="-118872" hangingPunct="0">
              <a:lnSpc>
                <a:spcPct val="87500"/>
              </a:lnSpc>
            </a:pPr>
            <a:r>
              <a:rPr lang="en-US" altLang="zh-CN" sz="2200" b="1" spc="5" dirty="0">
                <a:solidFill>
                  <a:srgbClr val="3265FE"/>
                </a:solidFill>
                <a:latin typeface="Calibri"/>
                <a:ea typeface="Calibri"/>
              </a:rPr>
              <a:t>c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ea typeface="Calibri"/>
              </a:rPr>
              <a:t>ats/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cat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001.jpg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cat0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02.jpg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57" y="3783170"/>
            <a:ext cx="3919984" cy="24499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595773"/>
      </p:ext>
    </p:extLst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遷移學習範例</a:t>
            </a:r>
            <a:endParaRPr kumimoji="1" lang="zh-TW" altLang="en-US" dirty="0"/>
          </a:p>
        </p:txBody>
      </p:sp>
      <p:sp>
        <p:nvSpPr>
          <p:cNvPr id="5" name="TextBox 40"/>
          <p:cNvSpPr txBox="1">
            <a:spLocks noGrp="1"/>
          </p:cNvSpPr>
          <p:nvPr>
            <p:ph sz="quarter" idx="1"/>
          </p:nvPr>
        </p:nvSpPr>
        <p:spPr>
          <a:xfrm>
            <a:off x="485800" y="1628800"/>
            <a:ext cx="8229600" cy="3411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b="1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1. applications.VGG16(</a:t>
            </a:r>
            <a:r>
              <a:rPr lang="en-US" altLang="zh-CN" sz="2200" b="1" spc="-5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include_top</a:t>
            </a:r>
            <a:r>
              <a:rPr lang="en-US" altLang="zh-CN" sz="2200" b="1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200" b="1" spc="-5" dirty="0" smtClean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False</a:t>
            </a:r>
            <a:r>
              <a:rPr lang="en-US" altLang="zh-CN" sz="2200" b="1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,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weights=‘</a:t>
            </a:r>
            <a:r>
              <a:rPr lang="en-US" altLang="zh-CN" sz="2200" b="1" spc="-5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imagenet</a:t>
            </a:r>
            <a:r>
              <a:rPr lang="en-US" altLang="zh-CN" sz="2200" b="1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’)</a:t>
            </a:r>
            <a:r>
              <a:rPr lang="en-US" altLang="zh-CN" sz="2200" b="1" spc="-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VGG16</a:t>
            </a:r>
            <a:r>
              <a:rPr lang="en-US" altLang="zh-CN" sz="2200" b="1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model,</a:t>
            </a:r>
            <a:r>
              <a:rPr lang="en-US" altLang="zh-CN" sz="2200" b="1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with</a:t>
            </a:r>
            <a:r>
              <a:rPr lang="en-US" altLang="zh-CN" sz="2200" b="1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weights</a:t>
            </a:r>
            <a:r>
              <a:rPr lang="en-US" altLang="zh-CN" sz="2200" b="1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pre-trained</a:t>
            </a:r>
            <a:r>
              <a:rPr lang="en-US" altLang="zh-CN" sz="2200" b="1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on</a:t>
            </a:r>
            <a:r>
              <a:rPr lang="en-US" altLang="zh-CN" sz="2200" b="1" spc="-3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ImageNet.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匯入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</a:t>
            </a:r>
            <a:r>
              <a:rPr lang="zh-CN" altLang="en-US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不包含全連接層網路</a:t>
            </a:r>
            <a:r>
              <a:rPr lang="en-US" altLang="zh-CN" sz="2200" b="1" spc="3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200" b="1" spc="3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164591">
              <a:lnSpc>
                <a:spcPct val="100000"/>
              </a:lnSpc>
            </a:pPr>
            <a:r>
              <a:rPr lang="en-US" altLang="zh-CN" sz="2200" b="1" spc="3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2.</a:t>
            </a:r>
            <a:r>
              <a:rPr lang="en-US" altLang="zh-CN" sz="240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for</a:t>
            </a:r>
            <a:r>
              <a:rPr lang="en-US" altLang="zh-CN" sz="2400" spc="64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layer</a:t>
            </a:r>
            <a:r>
              <a:rPr lang="en-US" altLang="zh-CN" sz="2400" spc="64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in</a:t>
            </a:r>
            <a:r>
              <a:rPr lang="en-US" altLang="zh-CN" sz="2400" spc="64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model.layers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[:</a:t>
            </a:r>
            <a:r>
              <a:rPr lang="en-US" altLang="zh-CN" sz="240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]:</a:t>
            </a:r>
          </a:p>
          <a:p>
            <a:pPr marL="0" indent="507491">
              <a:lnSpc>
                <a:spcPct val="100000"/>
              </a:lnSpc>
            </a:pPr>
            <a:r>
              <a:rPr lang="en-US" altLang="zh-CN" sz="2400" spc="-2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layer.trainable</a:t>
            </a:r>
            <a:r>
              <a:rPr lang="en-US" altLang="zh-CN" sz="2400" spc="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400" spc="2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spc="-2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False</a:t>
            </a:r>
          </a:p>
          <a:p>
            <a:pPr marL="164591">
              <a:lnSpc>
                <a:spcPct val="95416"/>
              </a:lnSpc>
            </a:pP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凍結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前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14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層的參數，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fine</a:t>
            </a:r>
            <a:r>
              <a:rPr lang="en-US" altLang="zh-CN" sz="24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tune</a:t>
            </a:r>
            <a:r>
              <a:rPr lang="zh-CN" altLang="en-US" sz="24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後面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幾層的參數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200" b="1" spc="3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280061"/>
      </p:ext>
    </p:extLst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改變遷移學習的模型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keras.applications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提供了帶有預先訓練權重的模型，這些模型可以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用來預測、特徵提取和</a:t>
            </a:r>
            <a:r>
              <a:rPr lang="en-US" altLang="zh-CN" sz="2800" spc="5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finetu</a:t>
            </a:r>
            <a:r>
              <a:rPr lang="en-US" altLang="zh-CN" sz="2800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ne</a:t>
            </a:r>
            <a:endParaRPr lang="en-US" altLang="zh-CN" sz="2800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lang="en-US" altLang="zh-CN" sz="2800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練習：將原本的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VGG16</a:t>
            </a:r>
            <a:r>
              <a:rPr lang="en-US" altLang="zh-CN" sz="28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換成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InceptionV3</a:t>
            </a:r>
          </a:p>
          <a:p>
            <a:pPr marL="143865">
              <a:lnSpc>
                <a:spcPct val="95416"/>
              </a:lnSpc>
            </a:pP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model_vgg16</a:t>
            </a:r>
            <a:r>
              <a:rPr lang="en-US" altLang="zh-CN" sz="2800" spc="-5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800" spc="-6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applications.</a:t>
            </a:r>
            <a:r>
              <a:rPr lang="en-US" altLang="zh-CN" sz="2800" dirty="0" smtClean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VGG16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</a:t>
            </a:r>
            <a:r>
              <a:rPr lang="en-US" altLang="zh-CN" sz="2800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include_top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=False,</a:t>
            </a:r>
            <a:r>
              <a:rPr lang="zh-TW" altLang="en-US" sz="2800" spc="-6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weights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=‘</a:t>
            </a:r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imagenet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’) -&gt; </a:t>
            </a:r>
            <a:r>
              <a:rPr lang="en-US" altLang="zh-CN" sz="28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model_inceptionV3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800" spc="-2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applications.</a:t>
            </a:r>
            <a:r>
              <a:rPr lang="en-US" altLang="zh-CN" sz="2800" dirty="0" smtClean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InceptionV3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</a:t>
            </a:r>
            <a:r>
              <a:rPr lang="en-US" altLang="zh-CN" sz="2800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include_top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=False,</a:t>
            </a:r>
            <a:r>
              <a:rPr lang="zh-TW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weights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=‘</a:t>
            </a:r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imagenet</a:t>
            </a:r>
            <a:r>
              <a:rPr lang="en-US" altLang="zh-CN" sz="2800" spc="1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’)</a:t>
            </a:r>
          </a:p>
          <a:p>
            <a:pPr marL="143865">
              <a:lnSpc>
                <a:spcPct val="95416"/>
              </a:lnSpc>
            </a:pPr>
            <a:endParaRPr lang="en-US" altLang="zh-CN" sz="2800" spc="15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143865">
              <a:lnSpc>
                <a:spcPct val="100000"/>
              </a:lnSpc>
            </a:pPr>
            <a:r>
              <a:rPr lang="zh-CN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以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此類推，把所有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model_vgg16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變數皆改成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model_inceptionV3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for</a:t>
            </a:r>
            <a:r>
              <a:rPr lang="en-US" altLang="zh-CN" sz="2800" spc="-40" dirty="0" smtClean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layer</a:t>
            </a:r>
            <a:r>
              <a:rPr lang="en-US" altLang="zh-CN" sz="2800" spc="-4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in</a:t>
            </a:r>
            <a:r>
              <a:rPr lang="en-US" altLang="zh-CN" sz="2800" spc="-5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model.layers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[:</a:t>
            </a:r>
            <a:r>
              <a:rPr lang="en-US" altLang="zh-CN" sz="2800" strike="sngStrike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15</a:t>
            </a:r>
            <a:r>
              <a:rPr lang="en-US" altLang="zh-CN" sz="28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172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]: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800" spc="-2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  </a:t>
            </a:r>
            <a:r>
              <a:rPr lang="en-US" altLang="zh-CN" sz="2800" spc="-20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layer.trainable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8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spc="-15" dirty="0" smtClean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False</a:t>
            </a:r>
            <a:endParaRPr lang="en-US" altLang="zh-CN" sz="280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lang="en-US" altLang="zh-CN" sz="280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lang="en-US" altLang="zh-CN" sz="280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kumimoji="1"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249901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VGG16 vs. </a:t>
            </a:r>
            <a:r>
              <a:rPr lang="en-US" altLang="zh-CN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InceptionV3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32" y="1141571"/>
            <a:ext cx="7701558" cy="34654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2" y="4040273"/>
            <a:ext cx="7514573" cy="292316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44382"/>
      </p:ext>
    </p:extLst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Ｑ＆Ａ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666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/>
          <p:cNvGrpSpPr/>
          <p:nvPr/>
        </p:nvGrpSpPr>
        <p:grpSpPr>
          <a:xfrm>
            <a:off x="4000328" y="2346686"/>
            <a:ext cx="4454559" cy="1251802"/>
            <a:chOff x="4000328" y="2346686"/>
            <a:chExt cx="4454559" cy="1251802"/>
          </a:xfrm>
        </p:grpSpPr>
        <p:cxnSp>
          <p:nvCxnSpPr>
            <p:cNvPr id="28" name="弧形接點 27"/>
            <p:cNvCxnSpPr>
              <a:stCxn id="10" idx="2"/>
              <a:endCxn id="23" idx="1"/>
            </p:cNvCxnSpPr>
            <p:nvPr/>
          </p:nvCxnSpPr>
          <p:spPr>
            <a:xfrm rot="16200000" flipH="1">
              <a:off x="4933957" y="1413057"/>
              <a:ext cx="887368" cy="2754625"/>
            </a:xfrm>
            <a:prstGeom prst="curvedConnector2">
              <a:avLst/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6754954" y="2869619"/>
              <a:ext cx="1699933" cy="728869"/>
            </a:xfrm>
            <a:prstGeom prst="rect">
              <a:avLst/>
            </a:prstGeom>
            <a:solidFill>
              <a:schemeClr val="accent4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/>
                <a:t>驚人結果</a:t>
              </a:r>
              <a:endParaRPr lang="zh-TW" altLang="en-US" sz="24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知識擷取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5420139"/>
            <a:ext cx="1577009" cy="728869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293616" y="5420138"/>
            <a:ext cx="1577009" cy="728869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4130032" y="5420137"/>
            <a:ext cx="1577009" cy="728869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966448" y="5420136"/>
            <a:ext cx="1577009" cy="728869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293616" y="3598488"/>
            <a:ext cx="3413425" cy="728869"/>
          </a:xfrm>
          <a:prstGeom prst="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資料儲存系統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293615" y="2866832"/>
            <a:ext cx="3413425" cy="728869"/>
          </a:xfrm>
          <a:prstGeom prst="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資料分析系統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293616" y="1617817"/>
            <a:ext cx="3413425" cy="728869"/>
          </a:xfrm>
          <a:prstGeom prst="rect">
            <a:avLst/>
          </a:prstGeom>
          <a:solidFill>
            <a:schemeClr val="accent3">
              <a:tint val="100000"/>
              <a:shade val="100000"/>
              <a:satMod val="13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資料分析程式</a:t>
            </a:r>
            <a:endParaRPr lang="zh-TW" altLang="en-US" sz="2400" dirty="0"/>
          </a:p>
        </p:txBody>
      </p:sp>
      <p:cxnSp>
        <p:nvCxnSpPr>
          <p:cNvPr id="12" name="弧形接點 11"/>
          <p:cNvCxnSpPr>
            <a:stCxn id="4" idx="0"/>
            <a:endCxn id="8" idx="2"/>
          </p:cNvCxnSpPr>
          <p:nvPr/>
        </p:nvCxnSpPr>
        <p:spPr>
          <a:xfrm rot="5400000" flipH="1" flipV="1">
            <a:off x="2076626" y="3496436"/>
            <a:ext cx="1092782" cy="2754624"/>
          </a:xfrm>
          <a:prstGeom prst="curvedConnector3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弧形接點 12"/>
          <p:cNvCxnSpPr>
            <a:stCxn id="5" idx="0"/>
            <a:endCxn id="8" idx="2"/>
          </p:cNvCxnSpPr>
          <p:nvPr/>
        </p:nvCxnSpPr>
        <p:spPr>
          <a:xfrm rot="5400000" flipH="1" flipV="1">
            <a:off x="2994835" y="4414644"/>
            <a:ext cx="1092781" cy="918208"/>
          </a:xfrm>
          <a:prstGeom prst="curved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弧形接點 15"/>
          <p:cNvCxnSpPr>
            <a:stCxn id="6" idx="0"/>
            <a:endCxn id="8" idx="2"/>
          </p:cNvCxnSpPr>
          <p:nvPr/>
        </p:nvCxnSpPr>
        <p:spPr>
          <a:xfrm rot="16200000" flipV="1">
            <a:off x="3913043" y="4414643"/>
            <a:ext cx="1092780" cy="918208"/>
          </a:xfrm>
          <a:prstGeom prst="curved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8"/>
          <p:cNvCxnSpPr>
            <a:stCxn id="7" idx="0"/>
            <a:endCxn id="8" idx="2"/>
          </p:cNvCxnSpPr>
          <p:nvPr/>
        </p:nvCxnSpPr>
        <p:spPr>
          <a:xfrm rot="16200000" flipV="1">
            <a:off x="4831252" y="3496435"/>
            <a:ext cx="1092779" cy="2754624"/>
          </a:xfrm>
          <a:prstGeom prst="curved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293614" y="3598488"/>
            <a:ext cx="3413425" cy="728869"/>
          </a:xfrm>
          <a:prstGeom prst="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 Storage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2293613" y="2860992"/>
            <a:ext cx="3413425" cy="728869"/>
          </a:xfrm>
          <a:prstGeom prst="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 Analysis Tool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2293612" y="1626495"/>
            <a:ext cx="3413425" cy="728869"/>
          </a:xfrm>
          <a:prstGeom prst="rect">
            <a:avLst/>
          </a:prstGeom>
          <a:solidFill>
            <a:schemeClr val="accent3">
              <a:tint val="100000"/>
              <a:shade val="100000"/>
              <a:satMod val="13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 </a:t>
            </a:r>
            <a:r>
              <a:rPr lang="en-US" altLang="zh-TW" sz="2400" dirty="0" smtClean="0">
                <a:sym typeface="Wingdings" panose="05000000000000000000" pitchFamily="2" charset="2"/>
              </a:rPr>
              <a:t> Information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761733" y="2869619"/>
            <a:ext cx="1746163" cy="728869"/>
          </a:xfrm>
          <a:prstGeom prst="rect">
            <a:avLst/>
          </a:prstGeom>
          <a:solidFill>
            <a:schemeClr val="accent4">
              <a:tint val="100000"/>
              <a:shade val="100000"/>
              <a:satMod val="13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Knowledge</a:t>
            </a:r>
            <a:endParaRPr lang="zh-TW" altLang="en-US" sz="2400" dirty="0"/>
          </a:p>
        </p:txBody>
      </p:sp>
      <p:sp>
        <p:nvSpPr>
          <p:cNvPr id="32" name="橢圓 31"/>
          <p:cNvSpPr/>
          <p:nvPr/>
        </p:nvSpPr>
        <p:spPr>
          <a:xfrm>
            <a:off x="2034210" y="2690715"/>
            <a:ext cx="3932239" cy="18155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2034207" y="1431000"/>
            <a:ext cx="3932239" cy="1105502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C0B52-2928-E940-B168-EE4D8694208B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405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57188" y="404813"/>
            <a:ext cx="8031162" cy="7016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kumimoji="0" lang="zh-TW" alt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個人簡介</a:t>
            </a:r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428625" y="1228725"/>
            <a:ext cx="8358188" cy="5127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美國愛荷華州立大學資訊科學博士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台灣宇太新科技軟體工程師</a:t>
            </a:r>
            <a:r>
              <a:rPr lang="en-US" altLang="zh-TW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/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經理</a:t>
            </a:r>
            <a:r>
              <a:rPr lang="en-US" altLang="zh-TW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/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技術顧問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晶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元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光電電腦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整合製造</a:t>
            </a:r>
            <a:r>
              <a:rPr lang="en-US" altLang="zh-TW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(CIM)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系統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東森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固網客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服作業支援系統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聯合報聯合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知識網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中國醫藥大學附設醫院博士後研究員</a:t>
            </a:r>
            <a:endParaRPr lang="en-US" altLang="zh-TW" sz="2300" b="1" kern="0" dirty="0">
              <a:solidFill>
                <a:schemeClr val="tx2"/>
              </a:solidFill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雲端電腦輔助藥物</a:t>
            </a:r>
            <a:r>
              <a:rPr lang="zh-TW" altLang="en-US" sz="2300" b="1" kern="0" dirty="0" smtClean="0">
                <a:solidFill>
                  <a:schemeClr val="tx2"/>
                </a:solidFill>
                <a:ea typeface="標楷體" pitchFamily="65" charset="-120"/>
              </a:rPr>
              <a:t>設計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嘉義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大學資管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系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雲端</a:t>
            </a:r>
            <a:r>
              <a:rPr lang="zh-TW" altLang="en-US" sz="2300" b="1" kern="0" dirty="0" smtClean="0">
                <a:solidFill>
                  <a:schemeClr val="tx2"/>
                </a:solidFill>
                <a:ea typeface="標楷體" pitchFamily="65" charset="-120"/>
              </a:rPr>
              <a:t>計算、大數據分析</a:t>
            </a:r>
            <a:endParaRPr lang="en-US" altLang="zh-TW" sz="2300" b="1" kern="0" dirty="0">
              <a:solidFill>
                <a:schemeClr val="tx2"/>
              </a:solidFill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有線、無線網路技術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ea typeface="標楷體" pitchFamily="65" charset="-120"/>
              </a:rPr>
              <a:t>資料</a:t>
            </a: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探</a:t>
            </a:r>
            <a:r>
              <a:rPr lang="zh-TW" altLang="en-US" sz="2300" b="1" kern="0" dirty="0" smtClean="0">
                <a:solidFill>
                  <a:schemeClr val="tx2"/>
                </a:solidFill>
                <a:ea typeface="標楷體" pitchFamily="65" charset="-120"/>
              </a:rPr>
              <a:t>勘</a:t>
            </a: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、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生物資訊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2800" b="1" kern="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2800" b="1" kern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大數據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92" y="1143000"/>
            <a:ext cx="6177441" cy="494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擁用大量資料</a:t>
            </a:r>
            <a:endParaRPr lang="en-US" altLang="zh-TW" dirty="0" smtClean="0"/>
          </a:p>
          <a:p>
            <a:r>
              <a:rPr lang="zh-TW" altLang="en-US" dirty="0" smtClean="0"/>
              <a:t>擷取資訊</a:t>
            </a:r>
            <a:endParaRPr lang="en-US" altLang="zh-TW" dirty="0" smtClean="0"/>
          </a:p>
          <a:p>
            <a:r>
              <a:rPr lang="zh-TW" altLang="en-US" dirty="0" smtClean="0"/>
              <a:t>把資訊轉換成知識</a:t>
            </a:r>
            <a:endParaRPr lang="en-US" altLang="zh-TW" dirty="0"/>
          </a:p>
          <a:p>
            <a:r>
              <a:rPr lang="zh-TW" altLang="en-US" dirty="0" smtClean="0"/>
              <a:t>運用知識賺錢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623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早期的大數據</a:t>
            </a:r>
            <a:endParaRPr lang="zh-TW" altLang="en-US" dirty="0"/>
          </a:p>
        </p:txBody>
      </p:sp>
      <p:pic>
        <p:nvPicPr>
          <p:cNvPr id="3074" name="Picture 2" descr="Walter Cronkite With Univac Compute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52" y="1336904"/>
            <a:ext cx="6069496" cy="3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95131" y="5546233"/>
            <a:ext cx="754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1952: </a:t>
            </a:r>
            <a:r>
              <a:rPr lang="en-US" altLang="zh-TW" sz="2400" b="1" dirty="0" smtClean="0"/>
              <a:t>UNIVAC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I </a:t>
            </a:r>
            <a:r>
              <a:rPr lang="zh-TW" altLang="en-US" sz="2400" b="1" dirty="0" smtClean="0"/>
              <a:t>電腦預測</a:t>
            </a:r>
            <a:r>
              <a:rPr lang="zh-TW" altLang="en-US" sz="2400" b="1" dirty="0"/>
              <a:t>出美國</a:t>
            </a:r>
            <a:r>
              <a:rPr lang="zh-TW" altLang="en-US" sz="2400" b="1" dirty="0" smtClean="0"/>
              <a:t>總統大選艾森豪大勝</a:t>
            </a:r>
            <a:endParaRPr lang="en-US" altLang="zh-TW" sz="24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688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Big Data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重要相關技術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385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超級電腦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-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深藍</a:t>
            </a:r>
          </a:p>
        </p:txBody>
      </p:sp>
      <p:pic>
        <p:nvPicPr>
          <p:cNvPr id="6" name="圖片 5" descr="螢幕快照 2013-09-01 下午10.58.3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254" y="1252676"/>
            <a:ext cx="7204130" cy="505664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13293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分散式運算</a:t>
            </a:r>
          </a:p>
        </p:txBody>
      </p:sp>
      <p:pic>
        <p:nvPicPr>
          <p:cNvPr id="5" name="圖片 4" descr="螢幕快照 2013-09-01 下午10.55.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087" y="1265941"/>
            <a:ext cx="7909345" cy="484877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06063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何謂虛擬化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(Virtualization)?</a:t>
            </a:r>
            <a:endParaRPr kumimoji="0" lang="zh-TW" alt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圖片 4" descr="螢幕快照 2013-09-01 下午11.30.0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064" y="1322857"/>
            <a:ext cx="8028384" cy="4410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014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雲端運算的發展歷史</a:t>
            </a:r>
          </a:p>
        </p:txBody>
      </p:sp>
      <p:pic>
        <p:nvPicPr>
          <p:cNvPr id="4" name="圖片 3" descr="螢幕快照 2013-09-01 下午10.50.4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1276151"/>
            <a:ext cx="6192688" cy="503316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82666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Cloud Computing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96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雲端熱門程度</a:t>
            </a:r>
          </a:p>
        </p:txBody>
      </p:sp>
      <p:pic>
        <p:nvPicPr>
          <p:cNvPr id="7" name="圖片 6" descr="螢幕快照 2013-09-01 下午10.34.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042" y="1340768"/>
            <a:ext cx="6693254" cy="48554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99709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趨勢科技董事長 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- 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張明正</a:t>
            </a:r>
          </a:p>
        </p:txBody>
      </p:sp>
      <p:sp>
        <p:nvSpPr>
          <p:cNvPr id="24578" name="內容版面配置區 2"/>
          <p:cNvSpPr>
            <a:spLocks noGrp="1"/>
          </p:cNvSpPr>
          <p:nvPr>
            <p:ph idx="1"/>
          </p:nvPr>
        </p:nvSpPr>
        <p:spPr>
          <a:xfrm>
            <a:off x="539750" y="1401763"/>
            <a:ext cx="7772400" cy="4114800"/>
          </a:xfrm>
        </p:spPr>
        <p:txBody>
          <a:bodyPr/>
          <a:lstStyle/>
          <a:p>
            <a:pPr algn="just" eaLnBrk="1" hangingPunct="1"/>
            <a:r>
              <a:rPr kumimoji="0" lang="zh-TW" altLang="en-US" sz="2400">
                <a:latin typeface="Arial" charset="0"/>
                <a:ea typeface="標楷體" charset="0"/>
                <a:cs typeface="標楷體" charset="0"/>
              </a:rPr>
              <a:t>「雲端運算時代已經來臨。」</a:t>
            </a:r>
            <a:endParaRPr kumimoji="0" lang="en-US" altLang="zh-TW" sz="2400">
              <a:latin typeface="Arial" charset="0"/>
              <a:ea typeface="標楷體" charset="0"/>
              <a:cs typeface="標楷體" charset="0"/>
            </a:endParaRPr>
          </a:p>
          <a:p>
            <a:pPr eaLnBrk="1" hangingPunct="1">
              <a:buFont typeface="Wingdings" charset="0"/>
              <a:buNone/>
            </a:pPr>
            <a:r>
              <a:rPr lang="zh-TW" altLang="en-US">
                <a:latin typeface="Gill Sans MT" charset="0"/>
                <a:ea typeface="新細明體" charset="0"/>
              </a:rPr>
              <a:t/>
            </a:r>
            <a:br>
              <a:rPr lang="zh-TW" altLang="en-US">
                <a:latin typeface="Gill Sans MT" charset="0"/>
                <a:ea typeface="新細明體" charset="0"/>
              </a:rPr>
            </a:br>
            <a:endParaRPr lang="zh-TW" altLang="en-US">
              <a:latin typeface="Gill Sans MT" charset="0"/>
              <a:ea typeface="新細明體" charset="0"/>
            </a:endParaRPr>
          </a:p>
        </p:txBody>
      </p:sp>
      <p:pic>
        <p:nvPicPr>
          <p:cNvPr id="24579" name="Picture 2" descr="http://sh.sina.com.cn/20040526/U529P18T90D31407F1526DT200405261626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989138"/>
            <a:ext cx="28575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8813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大綱</a:t>
            </a:r>
            <a:endParaRPr kumimoji="0" lang="zh-TW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7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的興起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12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個定義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的新思維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的重要相關技術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Cloud Computing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的應用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Spark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從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Spark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到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Excel</a:t>
            </a:r>
          </a:p>
          <a:p>
            <a:pPr eaLnBrk="1" hangingPunct="1">
              <a:buFont typeface="Wingdings 3" pitchFamily="18" charset="2"/>
              <a:buChar char=""/>
              <a:defRPr/>
            </a:pPr>
            <a:endParaRPr kumimoji="0" lang="en-US" altLang="zh-TW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Google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在台推動雲端計畫 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- 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葉平</a:t>
            </a:r>
          </a:p>
        </p:txBody>
      </p:sp>
      <p:sp>
        <p:nvSpPr>
          <p:cNvPr id="25602" name="內容版面配置區 2"/>
          <p:cNvSpPr>
            <a:spLocks noGrp="1"/>
          </p:cNvSpPr>
          <p:nvPr>
            <p:ph idx="1"/>
          </p:nvPr>
        </p:nvSpPr>
        <p:spPr>
          <a:xfrm>
            <a:off x="539750" y="1401763"/>
            <a:ext cx="7772400" cy="4114800"/>
          </a:xfrm>
        </p:spPr>
        <p:txBody>
          <a:bodyPr/>
          <a:lstStyle/>
          <a:p>
            <a:pPr eaLnBrk="1" hangingPunct="1"/>
            <a:r>
              <a:rPr kumimoji="0" lang="zh-TW" altLang="en-US" sz="2400" dirty="0">
                <a:latin typeface="Arial" charset="0"/>
                <a:ea typeface="標楷體" charset="0"/>
                <a:cs typeface="標楷體" charset="0"/>
              </a:rPr>
              <a:t>「現在大家對電力的信賴，未來也會成為對雲端服務的信賴」</a:t>
            </a:r>
            <a:br>
              <a:rPr kumimoji="0" lang="zh-TW" altLang="en-US" sz="2400" dirty="0">
                <a:latin typeface="Arial" charset="0"/>
                <a:ea typeface="標楷體" charset="0"/>
                <a:cs typeface="標楷體" charset="0"/>
              </a:rPr>
            </a:br>
            <a:endParaRPr kumimoji="0" lang="zh-TW" altLang="en-US" sz="2400" dirty="0">
              <a:latin typeface="Arial" charset="0"/>
              <a:ea typeface="標楷體" charset="0"/>
              <a:cs typeface="標楷體" charset="0"/>
            </a:endParaRPr>
          </a:p>
        </p:txBody>
      </p:sp>
      <p:pic>
        <p:nvPicPr>
          <p:cNvPr id="5" name="Picture 4" descr="2591761043_1059fca2e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781300"/>
            <a:ext cx="4105275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2163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李大師對雲端運算的擔心？</a:t>
            </a:r>
          </a:p>
        </p:txBody>
      </p:sp>
      <p:pic>
        <p:nvPicPr>
          <p:cNvPr id="5" name="NCUT-李家同教授講解雲端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51520" y="1268760"/>
            <a:ext cx="8640960" cy="486054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09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0" y="6611938"/>
            <a:ext cx="10572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Source: Forbes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743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DLS_008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6175" y="0"/>
            <a:ext cx="10290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6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Arial" charset="0"/>
              </a:rPr>
              <a:t>Source: Google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930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BF_009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10290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0" y="6611938"/>
            <a:ext cx="1076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Arial" charset="0"/>
              </a:rPr>
              <a:t>Source: Google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383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PRY_20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1588"/>
            <a:ext cx="10287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0" y="6611938"/>
            <a:ext cx="1076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Source: Google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720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DLS_013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4588" y="0"/>
            <a:ext cx="10288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6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Arial" charset="0"/>
              </a:rPr>
              <a:t>Source: Google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968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Center Locations</a:t>
            </a:r>
            <a:endParaRPr lang="en-US" altLang="zh-TW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r>
              <a:rPr lang="en-US" altLang="en-US"/>
              <a:t>Google</a:t>
            </a:r>
          </a:p>
          <a:p>
            <a:r>
              <a:rPr lang="en-US" altLang="en-US"/>
              <a:t>Microsoft</a:t>
            </a:r>
          </a:p>
          <a:p>
            <a:r>
              <a:rPr lang="en-US" altLang="en-US"/>
              <a:t>Amazon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1603375"/>
            <a:ext cx="26352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209800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2819400"/>
            <a:ext cx="2651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248025"/>
            <a:ext cx="57626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22098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hlinkClick r:id="rId9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603375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>
            <a:hlinkClick r:id="rId10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6002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>
            <a:hlinkClick r:id="rId11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6002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400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Data Center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的改變對綠化帶來的影響</a:t>
            </a:r>
          </a:p>
        </p:txBody>
      </p:sp>
      <p:pic>
        <p:nvPicPr>
          <p:cNvPr id="6" name="圖片 5" descr="螢幕快照 2013-09-01 下午11.25.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024" y="1268760"/>
            <a:ext cx="8676456" cy="501916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051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雲端運算的五個特徵</a:t>
            </a:r>
          </a:p>
        </p:txBody>
      </p:sp>
      <p:pic>
        <p:nvPicPr>
          <p:cNvPr id="6" name="圖片 5" descr="螢幕快照 2013-09-01 下午11.10.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048" y="1227302"/>
            <a:ext cx="8244408" cy="50820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2420888"/>
            <a:ext cx="6337201" cy="1512168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大數據</a:t>
            </a: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(Big Data)</a:t>
            </a:r>
            <a:b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</a:b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的興起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57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Big Data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的應用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546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超級電腦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-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華生</a:t>
            </a:r>
          </a:p>
        </p:txBody>
      </p:sp>
      <p:pic>
        <p:nvPicPr>
          <p:cNvPr id="5" name="圖片 4" descr="螢幕快照 2013-09-01 下午11.00.3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064" y="1166713"/>
            <a:ext cx="7596336" cy="514260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大數據理財機器人變</a:t>
            </a:r>
            <a:r>
              <a:rPr lang="zh-TW" altLang="en-US" dirty="0"/>
              <a:t>股</a:t>
            </a:r>
            <a:r>
              <a:rPr lang="zh-TW" altLang="en-US" dirty="0" smtClean="0"/>
              <a:t>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在紐約</a:t>
            </a:r>
            <a:r>
              <a:rPr lang="en-US" altLang="zh-TW" sz="1800" dirty="0" err="1">
                <a:latin typeface="Microsoft JhengHei" charset="-120"/>
                <a:ea typeface="Microsoft JhengHei" charset="-120"/>
                <a:cs typeface="Microsoft JhengHei" charset="-120"/>
              </a:rPr>
              <a:t>SoHo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區</a:t>
            </a:r>
            <a:r>
              <a:rPr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Two Sigma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投資公司的大廳，機器人不時來來往往，數十位太空物理、免疫學與語言博士每天擠在電腦螢幕前，觀看數十億美元在全球市場上廝殺。</a:t>
            </a:r>
          </a:p>
          <a:p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他們的目的是祕密地為這家避險基金公司所管理的</a:t>
            </a:r>
            <a:r>
              <a:rPr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240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億美元，在全球尋找投資機會。這些科學家們將新聞稿、企業獲利報告、天氣預報及推特等資訊程式化，並撰寫交易程式，依據他們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從資料中所設定的「信號」來選股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</a:p>
          <a:p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其實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華爾街開始駕馭這種「巨量資料」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已有數年，其中一些業者更已跨出大步，利用大資料來預測股市。</a:t>
            </a:r>
            <a:r>
              <a:rPr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Two Sigma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正處於電腦化投資的新前線，這些科學家與工程師正試著用強大的計算能力，從新聞與資料中預測股價。這種作法稱之為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「量化投資」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，因為這種交易主要依靠數學模型。但在實際作法上卻與傳統的「量化交易」（</a:t>
            </a:r>
            <a:r>
              <a:rPr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Quants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）不同，因為傳統為電腦所寫的程式只侷限於股價的統計關係，並沒有利用多少現實世界的資訊。然而「大資料」操作者卻是利用演算模型，他們比任何人都能更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更迅速利用全球資訊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尋找投資形態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，來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進行股票、債券、選擇權、期貨或匯率交易決策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altLang="zh-TW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經濟日報 編譯 任中原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916" y="1322785"/>
            <a:ext cx="8263801" cy="452431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rebuchet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</a:defRPr>
            </a:lvl9pPr>
          </a:lstStyle>
          <a:p>
            <a:r>
              <a:rPr kumimoji="0" lang="zh-TW" altLang="en-US" dirty="0" smtClean="0">
                <a:latin typeface="微軟正黑體" charset="-120"/>
                <a:ea typeface="微軟正黑體" charset="-120"/>
              </a:rPr>
              <a:t>超市</a:t>
            </a:r>
            <a:r>
              <a:rPr kumimoji="0" lang="zh-TW" altLang="en-US" dirty="0">
                <a:latin typeface="微軟正黑體" charset="-120"/>
                <a:ea typeface="微軟正黑體" charset="-120"/>
              </a:rPr>
              <a:t>只要將顧客消費明細資料善加整理，就能發現到有用的資訊，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對於龐大且難以了解的資訊，該以什麼樣的基準加以整理，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則是資料科學家的專長</a:t>
            </a:r>
            <a:r>
              <a:rPr kumimoji="0" lang="zh-TW" altLang="zh-TW" dirty="0">
                <a:latin typeface="微軟正黑體" charset="-120"/>
              </a:rPr>
              <a:t>。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近年來借助電腦可動輒分析數十萬名客人的資料，數萬種品項所構成的營業額</a:t>
            </a:r>
            <a:r>
              <a:rPr kumimoji="0" lang="zh-TW" altLang="zh-TW" dirty="0">
                <a:latin typeface="微軟正黑體" charset="-120"/>
              </a:rPr>
              <a:t>。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美國</a:t>
            </a:r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連鎖百貨公司</a:t>
            </a:r>
            <a:r>
              <a:rPr kumimoji="0" lang="en-US" altLang="zh-TW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Target  </a:t>
            </a:r>
            <a:r>
              <a:rPr kumimoji="0" lang="en-US" altLang="zh-TW" dirty="0">
                <a:latin typeface="微軟正黑體" charset="-120"/>
                <a:ea typeface="微軟正黑體" charset="-120"/>
              </a:rPr>
              <a:t>Corporation</a:t>
            </a:r>
            <a:r>
              <a:rPr kumimoji="0" lang="zh-TW" altLang="en-US" dirty="0">
                <a:latin typeface="微軟正黑體" charset="-120"/>
                <a:ea typeface="微軟正黑體" charset="-120"/>
              </a:rPr>
              <a:t>會</a:t>
            </a:r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從客人採購的商品</a:t>
            </a:r>
            <a:endParaRPr kumimoji="0" lang="en-US" altLang="zh-TW" dirty="0">
              <a:solidFill>
                <a:srgbClr val="FF0000"/>
              </a:solidFill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預測下一次對方會購買的商品，然後送他折價券</a:t>
            </a:r>
            <a:endParaRPr kumimoji="0" lang="en-US" altLang="zh-TW" dirty="0">
              <a:solidFill>
                <a:srgbClr val="FF0000"/>
              </a:solidFill>
              <a:latin typeface="微軟正黑體" charset="-120"/>
              <a:ea typeface="微軟正黑體" charset="-120"/>
            </a:endParaRPr>
          </a:p>
          <a:p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如果你在超商或是超市買了不在預算之內的商品的話，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那麼有可能是這些商店綿密分析所產生的效果</a:t>
            </a:r>
            <a:r>
              <a:rPr kumimoji="0" lang="zh-TW" altLang="zh-TW" dirty="0">
                <a:latin typeface="微軟正黑體" charset="-120"/>
              </a:rPr>
              <a:t>。</a:t>
            </a:r>
            <a:endParaRPr kumimoji="0" lang="en-US" altLang="zh-TW" dirty="0">
              <a:latin typeface="微軟正黑體" charset="-120"/>
            </a:endParaRPr>
          </a:p>
          <a:p>
            <a:endParaRPr kumimoji="0" lang="en-US" altLang="zh-TW" dirty="0">
              <a:latin typeface="微軟正黑體" charset="-120"/>
            </a:endParaRPr>
          </a:p>
          <a:p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美國折扣</a:t>
            </a:r>
            <a:r>
              <a:rPr kumimoji="0" lang="zh-TW" altLang="en-US" dirty="0" smtClean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零售商</a:t>
            </a:r>
            <a:r>
              <a:rPr kumimoji="0" lang="en-US" altLang="zh-TW" dirty="0" smtClean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Target</a:t>
            </a:r>
            <a:r>
              <a:rPr kumimoji="0" lang="zh-TW" altLang="en-US" dirty="0" smtClean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比一</a:t>
            </a:r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個父親更早得知在就讀高中的</a:t>
            </a:r>
            <a:endParaRPr kumimoji="0" lang="en-US" altLang="zh-TW" dirty="0">
              <a:solidFill>
                <a:srgbClr val="FF0000"/>
              </a:solidFill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女兒懷孕了</a:t>
            </a:r>
            <a:r>
              <a:rPr kumimoji="0" lang="zh-TW" altLang="en-US" dirty="0">
                <a:latin typeface="微軟正黑體" charset="-120"/>
                <a:ea typeface="微軟正黑體" charset="-120"/>
              </a:rPr>
              <a:t>。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endParaRPr kumimoji="0" lang="en-US" altLang="zh-TW" dirty="0">
              <a:latin typeface="微軟正黑體" charset="-120"/>
            </a:endParaRPr>
          </a:p>
          <a:p>
            <a:endParaRPr kumimoji="0" lang="en-US" altLang="zh-TW" dirty="0">
              <a:latin typeface="微軟正黑體" charset="-120"/>
              <a:ea typeface="微軟正黑體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67916" y="188640"/>
            <a:ext cx="8229600" cy="990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標楷體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lang="en-US" altLang="zh-TW" dirty="0" smtClean="0"/>
              <a:t>Target</a:t>
            </a:r>
            <a:r>
              <a:rPr lang="zh-TW" altLang="en-US" dirty="0" smtClean="0"/>
              <a:t>的精準預測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3765481"/>
            <a:ext cx="1587500" cy="21082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655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5018088"/>
          </a:xfrm>
        </p:spPr>
        <p:txBody>
          <a:bodyPr/>
          <a:lstStyle/>
          <a:p>
            <a:pPr algn="just" eaLnBrk="1" hangingPunct="1"/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美國國家檔案館日前公開了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1993-2001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年前第一夫人希拉蕊在白宮的日誌檔案。這些檔案是根據美國「資訊自由法案」多次請願才被公開，當時，這些檔案全是無法被檢索的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PDF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檔，單頁轉檔就得花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30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分鐘。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華盛頓郵報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於是運用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Amazon EC2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（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Elastic Compute Cloud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）同時使用兩百個虛擬伺服器，在九小時內將所有的檔案轉換完畢，僅支付了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144.62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美元。</a:t>
            </a:r>
          </a:p>
          <a:p>
            <a:pPr algn="just" eaLnBrk="1" hangingPunct="1">
              <a:buFont typeface="Wingdings 3" charset="0"/>
              <a:buNone/>
            </a:pPr>
            <a:endParaRPr kumimoji="0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希拉蕊的秘密</a:t>
            </a:r>
            <a:endParaRPr kumimoji="0" lang="en-US" altLang="zh-TW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20" name="Rectangle 5"/>
          <p:cNvSpPr>
            <a:spLocks noChangeArrowheads="1"/>
          </p:cNvSpPr>
          <p:nvPr/>
        </p:nvSpPr>
        <p:spPr bwMode="auto">
          <a:xfrm>
            <a:off x="1071563" y="4368800"/>
            <a:ext cx="7461250" cy="10160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如果</a:t>
            </a:r>
            <a:r>
              <a:rPr lang="en-US" altLang="zh-TW" sz="2000" b="1">
                <a:solidFill>
                  <a:srgbClr val="003399"/>
                </a:solidFill>
                <a:latin typeface="Times New Roman" charset="0"/>
                <a:ea typeface="Times New Roman" charset="0"/>
                <a:cs typeface="Times New Roman" charset="0"/>
              </a:rPr>
              <a:t>《</a:t>
            </a:r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華盛頓郵報</a:t>
            </a:r>
            <a:r>
              <a:rPr lang="en-US" altLang="zh-TW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》</a:t>
            </a:r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沒有向</a:t>
            </a:r>
            <a:r>
              <a:rPr lang="en-US" altLang="zh-TW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Amazon</a:t>
            </a:r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租用雲端中的兩百個虛擬</a:t>
            </a:r>
          </a:p>
          <a:p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伺服器，一年後轉完檔，希拉蕊的秘密應該也乏人問津了</a:t>
            </a:r>
            <a:r>
              <a:rPr lang="zh-TW" altLang="en-US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，</a:t>
            </a:r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沒有人想要花時間去研究</a:t>
            </a:r>
            <a:endParaRPr lang="en-US" altLang="zh-TW" sz="2000" b="1">
              <a:solidFill>
                <a:srgbClr val="003399"/>
              </a:solidFill>
              <a:latin typeface="Times New Roman" charset="0"/>
              <a:ea typeface="標楷體" charset="0"/>
              <a:cs typeface="標楷體" charset="0"/>
            </a:endParaRPr>
          </a:p>
        </p:txBody>
      </p:sp>
      <p:sp>
        <p:nvSpPr>
          <p:cNvPr id="86021" name="AutoShape 10"/>
          <p:cNvSpPr>
            <a:spLocks noChangeArrowheads="1"/>
          </p:cNvSpPr>
          <p:nvPr/>
        </p:nvSpPr>
        <p:spPr bwMode="auto">
          <a:xfrm rot="5400000">
            <a:off x="820737" y="4619626"/>
            <a:ext cx="288925" cy="215900"/>
          </a:xfrm>
          <a:prstGeom prst="flowChartExtract">
            <a:avLst/>
          </a:pr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3600">
              <a:latin typeface="Gill Sans MT" charset="0"/>
            </a:endParaRPr>
          </a:p>
        </p:txBody>
      </p:sp>
      <p:sp>
        <p:nvSpPr>
          <p:cNvPr id="86022" name="Text Box 9"/>
          <p:cNvSpPr txBox="1">
            <a:spLocks noChangeArrowheads="1"/>
          </p:cNvSpPr>
          <p:nvPr/>
        </p:nvSpPr>
        <p:spPr bwMode="auto">
          <a:xfrm>
            <a:off x="2484438" y="5589588"/>
            <a:ext cx="4283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>
                <a:ea typeface="標楷體" charset="0"/>
                <a:cs typeface="標楷體" charset="0"/>
              </a:rPr>
              <a:t>參考資料</a:t>
            </a:r>
            <a:r>
              <a:rPr kumimoji="0" lang="en-US" altLang="zh-TW">
                <a:ea typeface="Arial" charset="0"/>
                <a:cs typeface="Arial" charset="0"/>
              </a:rPr>
              <a:t>:</a:t>
            </a:r>
            <a:r>
              <a:rPr kumimoji="0" lang="zh-TW" altLang="en-US">
                <a:ea typeface="標楷體" charset="0"/>
                <a:cs typeface="標楷體" charset="0"/>
              </a:rPr>
              <a:t>天下雜誌 </a:t>
            </a:r>
            <a:r>
              <a:rPr kumimoji="0" lang="en-US" altLang="zh-TW">
                <a:ea typeface="標楷體" charset="0"/>
                <a:cs typeface="標楷體" charset="0"/>
              </a:rPr>
              <a:t>--</a:t>
            </a:r>
            <a:r>
              <a:rPr kumimoji="0" lang="zh-TW" altLang="en-US">
                <a:ea typeface="標楷體" charset="0"/>
                <a:cs typeface="標楷體" charset="0"/>
              </a:rPr>
              <a:t>雲端策略</a:t>
            </a:r>
            <a:endParaRPr kumimoji="0" lang="en-US" altLang="zh-TW">
              <a:ea typeface="標楷體" charset="0"/>
              <a:cs typeface="標楷體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“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它”是現在最熱門的商品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—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美國彭博商業週刊。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“它”，使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Facebook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市值超過新台幣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4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兆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8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千億，使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5/19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日剛上市的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LinkedIn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本益比超過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600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倍，使法國總統薩克奇召開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G8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會議前，召集包含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Google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Amazon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等企業領導人召開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天的會議，就是討論 “它”。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“它”，就是你我的”隱私”。 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免費的個資、隱私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?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”個資，已成為網路新黃金”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—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免錢的最貴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!!!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天下沒有白吃的午餐，你以為享受免費的服務，其實背後也有人免費拿走你的個資、隱私。 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新裸奔年代</a:t>
            </a:r>
            <a:r>
              <a:rPr kumimoji="0" lang="en-US" altLang="zh-TW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商周</a:t>
            </a:r>
            <a:r>
              <a:rPr kumimoji="0" lang="en-US" altLang="zh-TW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128</a:t>
            </a:r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期封面故事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貝蒂的故事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在貝蒂（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Ashley Hayes-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Beaty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）的電腦裡，有一個小小的文件。這個檔案蒐集她很多個人資訊，裡頭只有一個簡單的代碼：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4c812db2922729⋯⋯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。」這是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針對網路隱私調查報導的起始。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這個代碼，可能是貝蒂玩過臉書上的開心農場，或因朋友留言而按下一個讚的時候，而被悄悄植入的。在這個代碼中，連你的滑鼠曾經指向哪裡，都記錄下來。根據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調查，臉書上前十大的熱門遊戲中，有近五成都在你的電腦裡「建檔」。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dsb-DE" altLang="zh-TW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4c812db2922729⋯⋯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一被建檔，貝蒂就成為被「掘金」的對象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當貝蒂在</a:t>
            </a:r>
          </a:p>
          <a:p>
            <a:pPr lvl="1"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照片分享網站讓人看到他的家庭照片</a:t>
            </a:r>
          </a:p>
          <a:p>
            <a:pPr lvl="1"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在折扣網站下載折扣卷</a:t>
            </a:r>
          </a:p>
          <a:p>
            <a:pPr lvl="1"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在臉書與社交網站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Myspace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上跟朋友討論剛去過的餐廳時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瑞普利夫</a:t>
            </a:r>
            <a:r>
              <a:rPr lang="dsb-DE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RapLeaf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〈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資訊整合公司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〉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透過不斷的交叉比對，找出貝帝的真實輪廓，與真實姓名，並把這些資料轉賣出去。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當她登錄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eBay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的網頁，不到幾秒，所有的行為細節資料，也同時上傳到西雅圖新創公司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BlueKai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的拍賣台，最便宜的價碼每份僅值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0.031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台幣。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貝蒂的故事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同時間，手機業者也盯著貝蒂不放。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調查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iPhone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或是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Android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手機上一百零一個最紅的應用程式，其中，有四十七個程式，會記錄下你曾經去過哪裡及你現在的位置。你帶著的手機，就像是帶著隨身的監控器。「手機可以知道一切，就像是用上帝之眼來觀察人類的行為。」麻省理工學院媒體實驗室教授潘蘭（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Pentland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）說。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而這，還不是結束，美國波士頓東北大學分析了一千六百萬筆通話紀錄和位置資訊，得出的結論是，如果分析足夠多的資訊，預測一個人在未來某時刻的地點位置，準確率可以達到 九三．六％。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企業不僅要賺貝蒂現在的錢，還透過行為預測，要賺她未來的錢。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貝蒂的故事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「我還以為自己能有點小秘密，但顯然這是個妄想。」當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循線找到真實世界中的貝蒂，並把資訊公司對她的觀察告知，貝蒂驚訝的說。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你，跟我，都可能是貝蒂。因為在虛擬的國度裡，沒有地域的限制，世界任何一個在網路上的小動作，都可能被蒐集成為賺錢的利器。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貝蒂的故事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475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81175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0" y="6611938"/>
            <a:ext cx="1484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Source: MedCity News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284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 descr="digitalnz_conte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154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677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30656" y="2492896"/>
            <a:ext cx="8229600" cy="12241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介紹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715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Apache Spark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Apache Spark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是一個開源叢集運算框架，最初是由加州大學柏克萊分校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AMPLab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所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開發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相對於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Hadoop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的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MapReduce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會在執行完工作後將中介資料存放到磁碟中，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Spark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使用了記憶體內運算技術，能在資料尚未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寫入硬碟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時即在記憶體內分析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運算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488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Spark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是一個運算速度非常快的工具，因為他是把任務運行在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去計算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，對於像是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machine learning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這些需要反覆迭代存取資料集運算，是相當大的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優勢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3" b="7061"/>
          <a:stretch/>
        </p:blipFill>
        <p:spPr>
          <a:xfrm>
            <a:off x="3059832" y="4473548"/>
            <a:ext cx="3412650" cy="142480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232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速度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具有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DAG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有向無循環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的方式進行，同時，這些資料都是運算在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在記憶體內執行程式的運算速度能做到比</a:t>
            </a:r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Hadoop MapReduce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的運算速度快上</a:t>
            </a:r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100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倍，即便是執行程式於硬碟時，</a:t>
            </a:r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也能快上</a:t>
            </a:r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10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倍速度</a:t>
            </a:r>
          </a:p>
          <a:p>
            <a:endParaRPr lang="zh-TW" altLang="en-US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590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的一般性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是一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種通用性的程式模型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，開發者可以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運用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任意的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運算組合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來開發應用程式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輕鬆整合不同運算模型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進行機器學習的預測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進行串流資料的處理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進行即時性的資料查詢結果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944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Spark </a:t>
            </a:r>
            <a:r>
              <a:rPr kumimoji="1" lang="zh-TW" altLang="en-US" dirty="0" smtClean="0"/>
              <a:t>初探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2348880"/>
            <a:ext cx="8229600" cy="3808080"/>
          </a:xfrm>
        </p:spPr>
        <p:txBody>
          <a:bodyPr/>
          <a:lstStyle/>
          <a:p>
            <a:pPr marL="0" lvl="0" indent="0" algn="ctr">
              <a:buClr>
                <a:srgbClr val="727CA3"/>
              </a:buClr>
              <a:buNone/>
            </a:pP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(1)</a:t>
            </a:r>
            <a:r>
              <a:rPr lang="zh-TW" altLang="en-US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安裝</a:t>
            </a:r>
            <a:r>
              <a:rPr lang="en-US" altLang="zh-TW" sz="3000" dirty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Java </a:t>
            </a: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8</a:t>
            </a:r>
          </a:p>
          <a:p>
            <a:pPr marL="0" lvl="0" indent="0" algn="ctr">
              <a:buClr>
                <a:srgbClr val="727CA3"/>
              </a:buClr>
              <a:buNone/>
            </a:pP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(2)</a:t>
            </a:r>
            <a:r>
              <a:rPr lang="zh-TW" altLang="en-US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設定 </a:t>
            </a: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Spark</a:t>
            </a:r>
          </a:p>
          <a:p>
            <a:pPr marL="0" indent="0" algn="ctr">
              <a:buClr>
                <a:srgbClr val="727CA3"/>
              </a:buClr>
              <a:buNone/>
            </a:pP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(3)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執行第一個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 job</a:t>
            </a:r>
            <a:r>
              <a:rPr lang="en-US" altLang="zh-TW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  <a:endParaRPr lang="zh-TW" altLang="en-US" sz="3000" dirty="0">
              <a:solidFill>
                <a:prstClr val="black"/>
              </a:solidFill>
              <a:latin typeface="標楷體" charset="-120"/>
              <a:ea typeface="標楷體" charset="-120"/>
              <a:cs typeface="Times New Roman" panose="02020603050405020304" pitchFamily="18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176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為何需要安裝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開發工具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(JDK)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是透過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Scala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程式語言所撰寫，透過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 Virtual Machine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(JVM)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為了運行的順利，我們使用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所提供專屬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由於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運行在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Spark’s Java 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的最上層，因此，我們必須安裝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JDK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才能讓我們的程式運行。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183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</a:p>
          <a:p>
            <a:pPr marL="0" indent="0" algn="ctr">
              <a:buNone/>
            </a:pP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彈性分散式資料集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Resilient Distributed Datasets)</a:t>
            </a:r>
            <a:endParaRPr lang="zh-TW" altLang="en-US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788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什麼是資料集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301599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收集來的資料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稱作資料集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；可能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是文字或者是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數字，通常是關聯式資料庫表格中一行一行的資料。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137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user\Downloads\fsstudio_wearable-computing-device-software-expert-develop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"/>
            <a:ext cx="9144000" cy="642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59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10">
            <a:hlinkClick r:id="rId6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0" y="6611938"/>
            <a:ext cx="1219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Source: FS Studio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260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可以是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任何的物件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包括使用者自訂的類別。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用於封裝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大型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，多數的運算都是建立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，轉換既有的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上執行運算後得到結果。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在這個機制下，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會自動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分散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中的資料到運算叢集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當中，進行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平行化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068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我們可以用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RDDs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作什麼事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pPr marL="0" indent="0" algn="ctr">
              <a:buNone/>
            </a:pPr>
            <a:r>
              <a:rPr lang="zh-TW" altLang="en-US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  <a:r>
              <a:rPr lang="en-US" altLang="zh-TW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(Transformations)</a:t>
            </a:r>
          </a:p>
          <a:p>
            <a:pPr marL="0" indent="0" algn="ctr">
              <a:buNone/>
            </a:pPr>
            <a:r>
              <a:rPr lang="zh-TW" altLang="en-US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動作</a:t>
            </a:r>
            <a:r>
              <a:rPr lang="en-US" altLang="zh-TW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(Actions)</a:t>
            </a:r>
            <a:endParaRPr lang="zh-TW" altLang="en-US" sz="3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329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上的資料進行運算，並創建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最常見的轉換方式是利用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過濾器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，會回傳一個新的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，該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是原始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子集。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81271" y="4261535"/>
            <a:ext cx="69754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 = </a:t>
            </a:r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en-US" altLang="zh-TW" sz="2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1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FileStore</a:t>
            </a:r>
            <a:r>
              <a:rPr lang="en-US" altLang="zh-TW" sz="2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/tables</a:t>
            </a:r>
            <a:r>
              <a:rPr lang="en-US" altLang="zh-TW" sz="2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1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word_count.text</a:t>
            </a:r>
            <a:r>
              <a:rPr lang="en-US" altLang="zh-TW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linesWithFriday</a:t>
            </a:r>
            <a:r>
              <a:rPr lang="zh-TW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lines.filter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line: 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York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TW" sz="2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line)</a:t>
            </a:r>
            <a:endParaRPr lang="zh-TW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226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最常見的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動作是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irst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上的第一個元素。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15616" y="3861048"/>
            <a:ext cx="7199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 =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FileStore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/tables/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word_count.text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firstLine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lines.first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741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 RDD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的運算流程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從外部的資料產生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初始的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(Transformations)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啟動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動作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874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如何建立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在程式中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既有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集合傳入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SparkContext’s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平行化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(parallelize)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運算方法。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在集合當中的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元素，將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被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複製到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分散式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當中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，進行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平行化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創建一個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非常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容易，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不會有太大的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擔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14060" y="2552759"/>
            <a:ext cx="5315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inputIntegers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list(range(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1,6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integerRdd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sc.parallelize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inputIntegers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021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如何建立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SparkContext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textFile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外部儲存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空間的文字檔到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這些外部儲存空間通常是分散式檔案系統，像是有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Amazon S3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HDFS(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 Distributed File System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其他類型的外部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JDBC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Cassandra, and 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Elasticsearch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也可以被載入到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並建立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44851" y="1988840"/>
            <a:ext cx="4931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SparkContext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“local”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textfile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uppercase.text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113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(Transformation)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81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上的操作，主要是會回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傳一個新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兩個最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常使用的轉換方法稱作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035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篩選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那些可以通過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的元素，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一個新的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可以用於刪除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一些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不必要的資料，目的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清理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這些輸入的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或者是透過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得到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子集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15616" y="4221088"/>
            <a:ext cx="6567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cleanedLines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lines.filter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line.strip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510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03560"/>
            <a:ext cx="7886700" cy="27617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的元素進行運算，產生新值。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可用於發送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請求，針對每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URL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請求。也可以用於計算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每個數字的平方根。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資料的型態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不一定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時候的型態一致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45214" y="3300775"/>
            <a:ext cx="4318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urls.text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URLs.map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makeHttpRequest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26362" y="4908932"/>
            <a:ext cx="50642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 = </a:t>
            </a:r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“in/</a:t>
            </a:r>
            <a:r>
              <a:rPr lang="en-US" altLang="zh-TW" sz="21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uppercase.text</a:t>
            </a:r>
            <a:r>
              <a:rPr lang="en-US" altLang="zh-TW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lines.map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-US" altLang="zh-TW" sz="2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line: </a:t>
            </a:r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(line))</a:t>
            </a:r>
            <a:endParaRPr lang="zh-TW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03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4" y="628909"/>
            <a:ext cx="8265006" cy="551000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943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範例演練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5839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給定</a:t>
            </a:r>
            <a:r>
              <a:rPr lang="zh-TW" altLang="en-US" sz="3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國家</a:t>
            </a:r>
            <a:r>
              <a:rPr lang="zh-TW" altLang="en-US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找出位於</a:t>
            </a:r>
            <a:r>
              <a:rPr lang="zh-TW" altLang="en-US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</a:t>
            </a:r>
            <a:r>
              <a:rPr lang="zh-TW" altLang="en-US" sz="3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國家</a:t>
            </a:r>
            <a:r>
              <a:rPr lang="zh-TW" altLang="en-US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機場</a:t>
            </a:r>
            <a:endParaRPr lang="zh-TW" altLang="en-US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21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flatMap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flatMap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是一種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轉換，從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原本的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建立一個新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針對原本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，輸出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或者是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多個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輸出值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828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flatMap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7200" y="1143000"/>
            <a:ext cx="822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cs typeface="Times New Roman" panose="02020603050405020304" pitchFamily="18" charset="0"/>
              </a:rPr>
              <a:t>map(self, f, </a:t>
            </a:r>
            <a:r>
              <a:rPr lang="en-US" altLang="zh-TW" sz="2000" dirty="0" err="1">
                <a:cs typeface="Times New Roman" panose="02020603050405020304" pitchFamily="18" charset="0"/>
              </a:rPr>
              <a:t>preservesPartitioning</a:t>
            </a:r>
            <a:r>
              <a:rPr lang="en-US" altLang="zh-TW" sz="2000" dirty="0">
                <a:cs typeface="Times New Roman" panose="02020603050405020304" pitchFamily="18" charset="0"/>
              </a:rPr>
              <a:t> =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False</a:t>
            </a:r>
            <a:r>
              <a:rPr lang="en-US" altLang="zh-TW" sz="2000" dirty="0"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Return a new RDD by applying a function to each element of this RDD.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= 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sc.parallelize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([“b”, “a”, “c”])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sorted(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rdd.map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(lambda x: (x, 1)).collect())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[(‘a’,  1), (‘b’, 1), (‘c’, 1)]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0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cs typeface="Times New Roman" panose="02020603050405020304" pitchFamily="18" charset="0"/>
              </a:rPr>
              <a:t>flatMap</a:t>
            </a:r>
            <a:r>
              <a:rPr lang="en-US" altLang="zh-TW" sz="2000" dirty="0">
                <a:cs typeface="Times New Roman" panose="02020603050405020304" pitchFamily="18" charset="0"/>
              </a:rPr>
              <a:t>(self, f, </a:t>
            </a:r>
            <a:r>
              <a:rPr lang="en-US" altLang="zh-TW" sz="2000" dirty="0" err="1">
                <a:cs typeface="Times New Roman" panose="02020603050405020304" pitchFamily="18" charset="0"/>
              </a:rPr>
              <a:t>preservesPartitioning</a:t>
            </a:r>
            <a:r>
              <a:rPr lang="en-US" altLang="zh-TW" sz="2000" dirty="0">
                <a:cs typeface="Times New Roman" panose="02020603050405020304" pitchFamily="18" charset="0"/>
              </a:rPr>
              <a:t> =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False</a:t>
            </a:r>
            <a:r>
              <a:rPr lang="en-US" altLang="zh-TW" sz="2000" dirty="0"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Return a new RDD by first applying a function to all elements of this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RDD, and then flattening the results.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= 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sc.parallelize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([2, 3, 4])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sorted(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rdd.flatMap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(lambda x: range(1, x)).collect())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[1, 1, 1, 2, 2, 3]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sorted(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rdd.flatMap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(lambda x: [(x, x), (x, x)]).collect())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[(2, 2), (2, 2), (3, 3), (3, 3), (4, 4), (4, 4)]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“””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360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flatMap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範例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split lines by space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74777" y="1556792"/>
            <a:ext cx="7594445" cy="4204642"/>
            <a:chOff x="-3853462" y="-713654"/>
            <a:chExt cx="8717578" cy="5062902"/>
          </a:xfrm>
        </p:grpSpPr>
        <p:pic>
          <p:nvPicPr>
            <p:cNvPr id="13" name="內容版面配置區 8" descr="畫面剪輯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53462" y="-713654"/>
              <a:ext cx="8717578" cy="5062902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005863" y="3719930"/>
              <a:ext cx="858253" cy="629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200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60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flatMap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192943" cy="4350664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004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faltMap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88635" y="1628800"/>
            <a:ext cx="69667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flatMap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f,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preservesPartitioning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a new RDD by first applying a function to all elements of this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RDD, and then flattening the results.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sc.parallelize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([2, 3, 4])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sorted(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rdd.flatMap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 range(1, x)).collect())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[1, 1, 1, 2, 2, 3]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sorted(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rdd.flatMap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 [(x, x), (x, x)]).collect())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[(2, 2), (2, 2), (3, 3), (3, 3), (4, 4), (4, 4)]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045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一個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的集合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520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在單一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上可執行的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集合運算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distinct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96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72816"/>
            <a:ext cx="7886700" cy="4413573"/>
          </a:xfrm>
        </p:spPr>
        <p:txBody>
          <a:bodyPr>
            <a:no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，會從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建立一個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的抽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樣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可用於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測試驗證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57200" y="1340768"/>
            <a:ext cx="81034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sample(self,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withReplacement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fraction, seed=</a:t>
            </a:r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a sampled subset of this RDD.</a:t>
            </a:r>
          </a:p>
          <a:p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: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withReplacement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can elements be sampled multiple times (replaced when sampled out)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: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fraction: expected size of the sample as a fraction of this RDD’s size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without replacement: probability that each element is chosen; fraction must be [0, 1]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with replacement: expected number of times each element is chosen; fraction must be &gt;= 0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: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seed: seed for the random number generator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‧ ‧ note:: This is not guaranteed to provide exactly the fraction specified of the total count  	              	             of the given :class: ‘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  <a:p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25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distinct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運算，會回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傳輸入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中不重複的資料。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distinct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轉換過程中是相當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耗成本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的，因為它必須將資料打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亂到不同的分割區塊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(partitions)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確保最後相同元素只會輸出一筆資料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99592" y="1412776"/>
            <a:ext cx="6662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distinct(self,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numPartitions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a new </a:t>
            </a:r>
            <a:r>
              <a:rPr lang="en-US" altLang="zh-TW" dirty="0">
                <a:solidFill>
                  <a:srgbClr val="FF0000"/>
                </a:solidFill>
                <a:cs typeface="Times New Roman" panose="02020603050405020304" pitchFamily="18" charset="0"/>
              </a:rPr>
              <a:t>RDD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containing the distinct elements in this RDD.</a:t>
            </a:r>
          </a:p>
          <a:p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&gt;&gt;&gt;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sorted(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sc.parallelize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([1, 1, 2, 3])).distinct().collect())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[1, 2, 3]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732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兩個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RDDs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的集合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，最後產出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的結果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Subtract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artesian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121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7" y="3284984"/>
            <a:ext cx="7301834" cy="1584176"/>
          </a:xfrm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Big Data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12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個定義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536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聯集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nion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497930"/>
            <a:ext cx="7886700" cy="3595366"/>
          </a:xfrm>
        </p:spPr>
        <p:txBody>
          <a:bodyPr>
            <a:normAutofit fontScale="92500" lnSpcReduction="20000"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聯集運算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輸入兩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如果，輸入的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有重複的話，那麼在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結果也會包含重複的項目。</a:t>
            </a: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17" y="1471819"/>
            <a:ext cx="8168683" cy="169350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71199" y="3357685"/>
            <a:ext cx="6662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union(self, other) :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the union of this RDD and another one.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2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ntersection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TW" dirty="0" err="1"/>
          </a:p>
          <a:p>
            <a:endParaRPr lang="en-US" altLang="zh-TW" dirty="0" err="1"/>
          </a:p>
          <a:p>
            <a:endParaRPr lang="en-US" altLang="zh-TW" dirty="0" err="1"/>
          </a:p>
          <a:p>
            <a:endParaRPr lang="en-US" altLang="zh-TW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intersection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運算找出兩個輸入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RRDs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共同元素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在回傳結果前，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intersection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移除所有重複的項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單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中的重複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項目。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intersection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作業流程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耗計算成本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，因為它必須找到打亂在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不同分割區間的共同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74398" y="1292274"/>
            <a:ext cx="6069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intersection(self, other) :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the intersection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RDD and another one. The output will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 any duplicate elements, even if the input RDDs did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‧ ‧ note:: This method performs a shuffle internally.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1" y="1412776"/>
            <a:ext cx="2626727" cy="1618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483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差集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Subtract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532724"/>
            <a:ext cx="7886700" cy="32635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pPr algn="just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Subtract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運算部分，將回傳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只包含在第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而不存在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中的元素。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ubtract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作業流程必須對所有資料做打亂的動作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，因此在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資料集數量龐大的時候會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造成大量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計算成本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的消耗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563888" y="1707320"/>
            <a:ext cx="5787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subtract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(self, other,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numPartitions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=None) :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each value in C{self} that is not contained in C{other}.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2" y="1880375"/>
            <a:ext cx="2475014" cy="153482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310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Cartesian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algn="just"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Cartesian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運算會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所有成對的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，其中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有可能在初始的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可能就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在另一個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如果我們想要比較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成對的相似性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，可運用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artesian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運算。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08333" y="1324192"/>
            <a:ext cx="4849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cartesian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(self, other) :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the Cartesian product of this RDD and another one, that is,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RDD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all pairs of elements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C{(a, b)} where C{a} is in C{self}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C{b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is in C{other}.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8" y="1562092"/>
            <a:ext cx="3766242" cy="168323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022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(Actions)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行動運算將運算產生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最終結果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回傳給驅動程式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(driver program)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到外部儲存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裝置系統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強制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評估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(Evaluation)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上的所有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(Transformations)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823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中常用的行動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56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運算是擷取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並回傳計算結果給驅動程式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(Driver Program)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假設有一個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字串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String RDD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，當使用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運算時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，將會得到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字串的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程式已經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過濾成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較少的資料量時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，即可用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運算取回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(local)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整個資料集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必須能在單一電腦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做運算，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當執行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將資料輸出到驅動程式。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因此，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不應該使用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資料集還是很大的時候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9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中常用的行動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00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countbyValue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如果只是要單純計算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有幾行，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是一個很快速的方法，它會回傳元素的數量。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countbyValue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則是計算每行中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的值，用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方式計算每個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數量。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重複行，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countbyValue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很有用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出每個行列中值的數量。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548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中常用的行動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54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 Definitions from Forbes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(1)data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of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very large size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typically to the extent that its manipulation and management present significant logistical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(2)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an all-encompassing term for any collection of data sets so large and complex that it becomes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difficult to process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using on-hand data management tools or traditional data processing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applications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(3)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datasets whose size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beyond the ability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of typical database software tools to capture, store, manage, and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analyze</a:t>
            </a:r>
          </a:p>
          <a:p>
            <a:r>
              <a:rPr lang="zh-TW" altLang="en-US" dirty="0">
                <a:latin typeface="Times New Roman" charset="0"/>
                <a:ea typeface="Times New Roman" charset="0"/>
                <a:cs typeface="Times New Roman" charset="0"/>
              </a:rPr>
              <a:t>意思就是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說傳統資料庫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DB2/Oracle/MSSQL/MySQL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無法處理</a:t>
            </a:r>
            <a:r>
              <a:rPr lang="zh-TW" altLang="en-US" dirty="0">
                <a:latin typeface="Times New Roman" charset="0"/>
                <a:ea typeface="Times New Roman" charset="0"/>
                <a:cs typeface="Times New Roman" charset="0"/>
              </a:rPr>
              <a:t>的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資料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92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12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63" fill="hold">
                                          <p:stCondLst>
                                            <p:cond delay="6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63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63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take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方法是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take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運算可以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，這對進行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單元測試以及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快速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錯相當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幫助。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take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會從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元素並回傳，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同時會試著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減少分割區的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數量，不過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take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的作業流程會造成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偏差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的集合，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並且不一定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按照預期順序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回傳元素。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059832" y="1916832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=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wordRdd.take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752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中常用的行動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279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387314"/>
            <a:ext cx="8229600" cy="4937760"/>
          </a:xfrm>
        </p:spPr>
        <p:txBody>
          <a:bodyPr/>
          <a:lstStyle/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saveAsTextFile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可以將資料寫入到分散式儲存系統，像是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HDFS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Amazon S3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，甚至本機的檔案系統中。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28650" y="1689066"/>
            <a:ext cx="7759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airportsNameAndCityRdd.saveAsTextFile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‘out/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airports.text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10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95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7886700" cy="3888432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reduce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中的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兩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元素進行運算，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並且回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傳一個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相同型態的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新元素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。利用二進制的方式來減少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的元素。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該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函數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在同一組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資料中產生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結果，並遞迴地將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減少為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單一個值。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reduce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作業流程，我們可以將不同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類型資料做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18356" y="1412776"/>
            <a:ext cx="85072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reduce(self, f):</a:t>
            </a:r>
          </a:p>
          <a:p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“””</a:t>
            </a:r>
          </a:p>
          <a:p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 elements of this RDD using the specified commutative </a:t>
            </a:r>
            <a:r>
              <a:rPr lang="en-US" altLang="zh-TW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associative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operator. Currently reduces partitions locally.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=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integerRdd.reduce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y: x*y)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28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範例演練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2996952"/>
            <a:ext cx="8229600" cy="12016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數字加總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1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6976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關於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的重要事項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18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分散式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(Distributed)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可以被分成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多個部分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，稱作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分割區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(partitions)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割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區會被分散到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叢集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(cluster)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運算上的節點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會自動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處理這些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分割區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的資料，因此，我們不需要擔心這些資料在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叢集運算上的處理方式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743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有不變性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(Immutable)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之後就無法被改變。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的不變性，解決了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緒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更新時會造成的一些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潛在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12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是具有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彈性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(Resilient)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是個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確定性的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，再加上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不變性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，使得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任何時間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點都可以被重新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如果叢集運算中的任何節點發生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可以從輸入的地方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恢復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，並且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從中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斷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地方繼續原本的作業。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做了很多事情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，來確保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本身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具有非常好的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容錯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能力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481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25274</TotalTime>
  <Words>9675</Words>
  <Application>Microsoft Macintosh PowerPoint</Application>
  <PresentationFormat>如螢幕大小 (4:3)</PresentationFormat>
  <Paragraphs>1282</Paragraphs>
  <Slides>189</Slides>
  <Notes>74</Notes>
  <HiddenSlides>0</HiddenSlides>
  <MMClips>1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189</vt:i4>
      </vt:variant>
    </vt:vector>
  </HeadingPairs>
  <TitlesOfParts>
    <vt:vector size="204" baseType="lpstr">
      <vt:lpstr>Bookman Old Style</vt:lpstr>
      <vt:lpstr>Calibri</vt:lpstr>
      <vt:lpstr>Gill Sans MT</vt:lpstr>
      <vt:lpstr>Kaiti TC</vt:lpstr>
      <vt:lpstr>Microsoft JhengHei</vt:lpstr>
      <vt:lpstr>PMingLiU</vt:lpstr>
      <vt:lpstr>Times New Roman</vt:lpstr>
      <vt:lpstr>Wingdings</vt:lpstr>
      <vt:lpstr>Wingdings 3</vt:lpstr>
      <vt:lpstr>宋体</vt:lpstr>
      <vt:lpstr>微軟正黑體</vt:lpstr>
      <vt:lpstr>新細明體</vt:lpstr>
      <vt:lpstr>標楷體</vt:lpstr>
      <vt:lpstr>Arial</vt:lpstr>
      <vt:lpstr>原創</vt:lpstr>
      <vt:lpstr>大數據介紹與應用 </vt:lpstr>
      <vt:lpstr>PowerPoint 簡報</vt:lpstr>
      <vt:lpstr>大綱</vt:lpstr>
      <vt:lpstr>大數據(Big Data) 的興起</vt:lpstr>
      <vt:lpstr>PowerPoint 簡報</vt:lpstr>
      <vt:lpstr>PowerPoint 簡報</vt:lpstr>
      <vt:lpstr>PowerPoint 簡報</vt:lpstr>
      <vt:lpstr>Big Data的12個定義</vt:lpstr>
      <vt:lpstr>12 Definitions from Forbes</vt:lpstr>
      <vt:lpstr>12 Definitions</vt:lpstr>
      <vt:lpstr>12 Definitions</vt:lpstr>
      <vt:lpstr>大數據的新思維</vt:lpstr>
      <vt:lpstr>大數據和數據不一樣在哪裡？</vt:lpstr>
      <vt:lpstr>大數據新思維</vt:lpstr>
      <vt:lpstr>大數據新思維範例</vt:lpstr>
      <vt:lpstr>大數據新思維-英文拼字校正</vt:lpstr>
      <vt:lpstr>家義大學、嘉大、義大學</vt:lpstr>
      <vt:lpstr>資訊 vs. 知識</vt:lpstr>
      <vt:lpstr>知識擷取</vt:lpstr>
      <vt:lpstr>大數據</vt:lpstr>
      <vt:lpstr>早期的大數據</vt:lpstr>
      <vt:lpstr>Big Data重要相關技術</vt:lpstr>
      <vt:lpstr>超級電腦-深藍</vt:lpstr>
      <vt:lpstr>分散式運算</vt:lpstr>
      <vt:lpstr>何謂虛擬化(Virtualization)?</vt:lpstr>
      <vt:lpstr>雲端運算的發展歷史</vt:lpstr>
      <vt:lpstr>Cloud Computing</vt:lpstr>
      <vt:lpstr>雲端熱門程度</vt:lpstr>
      <vt:lpstr>趨勢科技董事長 - 張明正</vt:lpstr>
      <vt:lpstr>Google在台推動雲端計畫 - 葉平</vt:lpstr>
      <vt:lpstr>李大師對雲端運算的擔心？</vt:lpstr>
      <vt:lpstr>PowerPoint 簡報</vt:lpstr>
      <vt:lpstr>PowerPoint 簡報</vt:lpstr>
      <vt:lpstr>PowerPoint 簡報</vt:lpstr>
      <vt:lpstr>PowerPoint 簡報</vt:lpstr>
      <vt:lpstr>PowerPoint 簡報</vt:lpstr>
      <vt:lpstr>Data Center Locations</vt:lpstr>
      <vt:lpstr>Data Center的改變對綠化帶來的影響</vt:lpstr>
      <vt:lpstr>雲端運算的五個特徵</vt:lpstr>
      <vt:lpstr>Big Data的應用</vt:lpstr>
      <vt:lpstr>超級電腦-華生</vt:lpstr>
      <vt:lpstr>大數據理財機器人變股神</vt:lpstr>
      <vt:lpstr>PowerPoint 簡報</vt:lpstr>
      <vt:lpstr>希拉蕊的秘密</vt:lpstr>
      <vt:lpstr>新裸奔年代—商周128期封面故事</vt:lpstr>
      <vt:lpstr>4c812db2922729⋯⋯</vt:lpstr>
      <vt:lpstr>貝蒂的故事</vt:lpstr>
      <vt:lpstr>貝蒂的故事</vt:lpstr>
      <vt:lpstr>貝蒂的故事</vt:lpstr>
      <vt:lpstr>PowerPoint 簡報</vt:lpstr>
      <vt:lpstr>PowerPoint 簡報</vt:lpstr>
      <vt:lpstr>Apache Spark</vt:lpstr>
      <vt:lpstr>PowerPoint 簡報</vt:lpstr>
      <vt:lpstr>速度</vt:lpstr>
      <vt:lpstr>Spark的一般性</vt:lpstr>
      <vt:lpstr>Spark 初探</vt:lpstr>
      <vt:lpstr>為何需要安裝Java開發工具(JDK)</vt:lpstr>
      <vt:lpstr>PowerPoint 簡報</vt:lpstr>
      <vt:lpstr>什麼是資料集?</vt:lpstr>
      <vt:lpstr>RDD</vt:lpstr>
      <vt:lpstr>PowerPoint 簡報</vt:lpstr>
      <vt:lpstr>轉換</vt:lpstr>
      <vt:lpstr>動作</vt:lpstr>
      <vt:lpstr>Spark RDD 的運算流程</vt:lpstr>
      <vt:lpstr>如何建立RDD</vt:lpstr>
      <vt:lpstr>如何建立RDD</vt:lpstr>
      <vt:lpstr>轉換(Transformation)</vt:lpstr>
      <vt:lpstr>filter()轉換</vt:lpstr>
      <vt:lpstr>map()轉換</vt:lpstr>
      <vt:lpstr>Spark範例演練</vt:lpstr>
      <vt:lpstr>flatMap轉換</vt:lpstr>
      <vt:lpstr>flatMap vs map</vt:lpstr>
      <vt:lpstr>flatMap 範例: split lines by space</vt:lpstr>
      <vt:lpstr>flatMap VS map</vt:lpstr>
      <vt:lpstr>faltMap</vt:lpstr>
      <vt:lpstr>一個RDD的集合運算</vt:lpstr>
      <vt:lpstr>sample</vt:lpstr>
      <vt:lpstr>distinct</vt:lpstr>
      <vt:lpstr>兩個RDDs的集合運算</vt:lpstr>
      <vt:lpstr>聯集Union運算</vt:lpstr>
      <vt:lpstr>交集Intersection運算</vt:lpstr>
      <vt:lpstr>差集Subtract運算</vt:lpstr>
      <vt:lpstr>Cartesian運算</vt:lpstr>
      <vt:lpstr>行動(Actions)運算</vt:lpstr>
      <vt:lpstr>在Spark中常用的行動(Actions)</vt:lpstr>
      <vt:lpstr>collect</vt:lpstr>
      <vt:lpstr>在Spark中常用的行動(Actions)</vt:lpstr>
      <vt:lpstr>count和countbyValue</vt:lpstr>
      <vt:lpstr>在Spark中常用的行動(Actions)</vt:lpstr>
      <vt:lpstr>take</vt:lpstr>
      <vt:lpstr>在Spark中常用的行動(Actions)</vt:lpstr>
      <vt:lpstr>saveAsTextFile</vt:lpstr>
      <vt:lpstr>在Spark中常用的行動</vt:lpstr>
      <vt:lpstr>reduce</vt:lpstr>
      <vt:lpstr>範例演練</vt:lpstr>
      <vt:lpstr>PowerPoint 簡報</vt:lpstr>
      <vt:lpstr>RDDs是分散式(Distributed)</vt:lpstr>
      <vt:lpstr>RDDs具有不變性(Immutable)</vt:lpstr>
      <vt:lpstr>RDDs是具有彈性(Resilient)</vt:lpstr>
      <vt:lpstr>總結 RDD 運算</vt:lpstr>
      <vt:lpstr>轉換vs行動</vt:lpstr>
      <vt:lpstr>惰性計算</vt:lpstr>
      <vt:lpstr>惰性計算</vt:lpstr>
      <vt:lpstr>惰性計算</vt:lpstr>
      <vt:lpstr>Spark 的架構 (Spark Architecture)</vt:lpstr>
      <vt:lpstr>Master-Slave主從架構</vt:lpstr>
      <vt:lpstr>Master-Slave 架構</vt:lpstr>
      <vt:lpstr>在本機端執行Spark</vt:lpstr>
      <vt:lpstr>在叢集運算架構下(Cluster)執行Spark</vt:lpstr>
      <vt:lpstr>Spark 元件</vt:lpstr>
      <vt:lpstr>Spark SQL</vt:lpstr>
      <vt:lpstr>Spark streaming</vt:lpstr>
      <vt:lpstr>GraphX</vt:lpstr>
      <vt:lpstr>Apache Spark </vt:lpstr>
      <vt:lpstr>Pair RDDs 介紹 (Introduction to Pair RDDs)</vt:lpstr>
      <vt:lpstr>Pair RDDs</vt:lpstr>
      <vt:lpstr>Pair RDD</vt:lpstr>
      <vt:lpstr>建立Pair RDDs</vt:lpstr>
      <vt:lpstr>從tuples中取得Pair RDDs</vt:lpstr>
      <vt:lpstr>Pair RDDs 上的轉換運算</vt:lpstr>
      <vt:lpstr>過濾器轉換(filter transformation)</vt:lpstr>
      <vt:lpstr>映射與映射值的轉換 (map and mapValues transformations)</vt:lpstr>
      <vt:lpstr>聚合(Aggregation)</vt:lpstr>
      <vt:lpstr>聚合(Aggregation)</vt:lpstr>
      <vt:lpstr>ReduceByKey 聚合</vt:lpstr>
      <vt:lpstr>範例：計算不同臥室數量的平均房價</vt:lpstr>
      <vt:lpstr>groupByKey</vt:lpstr>
      <vt:lpstr> ReduceByKey vs. GroupByKey</vt:lpstr>
      <vt:lpstr>Pair RDD 的排序 (sortByKey Transformation)</vt:lpstr>
      <vt:lpstr>範例</vt:lpstr>
      <vt:lpstr>資料分割 Data Partition</vt:lpstr>
      <vt:lpstr>降低資料Shuffle次數</vt:lpstr>
      <vt:lpstr>預先資料分割可提升下列運算的效率</vt:lpstr>
      <vt:lpstr>reduceByKey預先資料分割的好處</vt:lpstr>
      <vt:lpstr>會被資料分割所影響的運算</vt:lpstr>
      <vt:lpstr>Join運算</vt:lpstr>
      <vt:lpstr>Inner Join</vt:lpstr>
      <vt:lpstr>Outer Joins</vt:lpstr>
      <vt:lpstr>最佳方法</vt:lpstr>
      <vt:lpstr>累加器(Accumulator)</vt:lpstr>
      <vt:lpstr>累加器(Accumulator)</vt:lpstr>
      <vt:lpstr>廣播變數(Broadcast Variables)</vt:lpstr>
      <vt:lpstr>PowerPoint 簡報</vt:lpstr>
      <vt:lpstr>Spark SQL</vt:lpstr>
      <vt:lpstr>DataFrame</vt:lpstr>
      <vt:lpstr>Dataset</vt:lpstr>
      <vt:lpstr>DataFrame and Dataset</vt:lpstr>
      <vt:lpstr>使用Catalyst優化 </vt:lpstr>
      <vt:lpstr>範例</vt:lpstr>
      <vt:lpstr>Spark SQL join Vs. core Spark join</vt:lpstr>
      <vt:lpstr>DataFrame or RDD?</vt:lpstr>
      <vt:lpstr>RDD</vt:lpstr>
      <vt:lpstr>使用DataFrames的時機</vt:lpstr>
      <vt:lpstr>總結</vt:lpstr>
      <vt:lpstr>在叢集運算中執行Spark</vt:lpstr>
      <vt:lpstr>在叢集模式下運行Spark</vt:lpstr>
      <vt:lpstr>在叢集模式下運行Spark</vt:lpstr>
      <vt:lpstr>叢集管理器</vt:lpstr>
      <vt:lpstr>在叢群上執行Spark應用程式</vt:lpstr>
      <vt:lpstr>在集群上執行Spark應用程式</vt:lpstr>
      <vt:lpstr>使用spark-submit的好處</vt:lpstr>
      <vt:lpstr>Amazon EMR（Elastic MapReduce）</vt:lpstr>
      <vt:lpstr>S3（ Amazon簡單存儲服務）</vt:lpstr>
      <vt:lpstr>從Spark到Excel</vt:lpstr>
      <vt:lpstr>Ｅxcel 樞紐分析</vt:lpstr>
      <vt:lpstr>建立樞紐分析表</vt:lpstr>
      <vt:lpstr>建立樞紐分析表</vt:lpstr>
      <vt:lpstr>建立樞紐分析表</vt:lpstr>
      <vt:lpstr>建立樞紐分析表</vt:lpstr>
      <vt:lpstr>資料的篩選</vt:lpstr>
      <vt:lpstr>改變資料欄位的摘要方式</vt:lpstr>
      <vt:lpstr>套用樞紐分析表樣式</vt:lpstr>
      <vt:lpstr>製作樞紐分析圖</vt:lpstr>
      <vt:lpstr>插入交叉分析篩選器</vt:lpstr>
      <vt:lpstr>插入交叉分析篩選器</vt:lpstr>
      <vt:lpstr>插入交叉分析篩選器</vt:lpstr>
      <vt:lpstr>插入交叉分析篩選器</vt:lpstr>
      <vt:lpstr>插入交叉分析篩選器</vt:lpstr>
      <vt:lpstr>插入交叉分析篩選器</vt:lpstr>
      <vt:lpstr>移除交叉分析篩選器</vt:lpstr>
      <vt:lpstr>Migration Learning</vt:lpstr>
      <vt:lpstr>深度學習</vt:lpstr>
      <vt:lpstr>遷移學習</vt:lpstr>
      <vt:lpstr>遷移學習：微調</vt:lpstr>
      <vt:lpstr>遷移學習範例</vt:lpstr>
      <vt:lpstr>遷移學習範例</vt:lpstr>
      <vt:lpstr>改變遷移學習的模型</vt:lpstr>
      <vt:lpstr>VGG16 vs. InceptionV3</vt:lpstr>
      <vt:lpstr>Ｑ＆Ａ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Cloud and P2P Hybrid Platform  for Internet TV with Seamless  Switching Channels Mechanism</dc:title>
  <dc:creator>Lin</dc:creator>
  <cp:lastModifiedBy>Microsoft Office 使用者</cp:lastModifiedBy>
  <cp:revision>945</cp:revision>
  <cp:lastPrinted>2018-07-01T15:00:02Z</cp:lastPrinted>
  <dcterms:created xsi:type="dcterms:W3CDTF">2012-05-28T16:17:02Z</dcterms:created>
  <dcterms:modified xsi:type="dcterms:W3CDTF">2018-08-21T03:22:17Z</dcterms:modified>
</cp:coreProperties>
</file>